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68" r:id="rId4"/>
    <p:sldId id="295" r:id="rId5"/>
    <p:sldId id="296" r:id="rId6"/>
    <p:sldId id="297" r:id="rId7"/>
    <p:sldId id="286" r:id="rId8"/>
    <p:sldId id="287" r:id="rId9"/>
    <p:sldId id="288" r:id="rId10"/>
    <p:sldId id="289" r:id="rId11"/>
    <p:sldId id="290" r:id="rId12"/>
    <p:sldId id="291" r:id="rId13"/>
    <p:sldId id="292" r:id="rId14"/>
    <p:sldId id="293" r:id="rId15"/>
    <p:sldId id="294" r:id="rId16"/>
    <p:sldId id="298" r:id="rId17"/>
    <p:sldId id="299" r:id="rId18"/>
    <p:sldId id="300" r:id="rId19"/>
    <p:sldId id="264" r:id="rId20"/>
    <p:sldId id="267" r:id="rId21"/>
    <p:sldId id="260" r:id="rId22"/>
    <p:sldId id="265" r:id="rId23"/>
    <p:sldId id="284" r:id="rId24"/>
    <p:sldId id="285" r:id="rId25"/>
  </p:sldIdLst>
  <p:sldSz cx="18288000" cy="10287000"/>
  <p:notesSz cx="6858000" cy="9144000"/>
  <p:embeddedFontLst>
    <p:embeddedFont>
      <p:font typeface="Happiness Sans Bold" panose="02000800000000000000" pitchFamily="2" charset="-127"/>
      <p:bold r:id="rId27"/>
    </p:embeddedFont>
    <p:embeddedFont>
      <p:font typeface="Pretendard" panose="02000503000000020004" pitchFamily="2" charset="-127"/>
      <p:regular r:id="rId28"/>
      <p:bold r:id="rId29"/>
    </p:embeddedFont>
    <p:embeddedFont>
      <p:font typeface="맑은 고딕" panose="020B0503020000020004" pitchFamily="34" charset="-127"/>
      <p:regular r:id="rId30"/>
      <p:bold r:id="rId31"/>
    </p:embeddedFont>
    <p:embeddedFont>
      <p:font typeface="Pretendard Bold" panose="02000503000000020004" pitchFamily="2" charset="-127"/>
      <p:bold r:id="rId32"/>
      <p:italic r:id="rId33"/>
    </p:embeddedFont>
    <p:embeddedFont>
      <p:font typeface="Pretendard ExtraBold" panose="02000503000000020004" pitchFamily="2" charset="-127"/>
      <p:bold r:id="rId34"/>
    </p:embeddedFont>
    <p:embeddedFont>
      <p:font typeface="Pretendard Light" panose="02000403000000020004" pitchFamily="2" charset="-127"/>
      <p:regular r:id="rId35"/>
    </p:embeddedFont>
    <p:embeddedFont>
      <p:font typeface="Pretendard Medium" panose="02000503000000020004" pitchFamily="2" charset="-127"/>
      <p:regular r:id="rId36"/>
      <p:bold r:id="rId37"/>
    </p:embeddedFont>
    <p:embeddedFont>
      <p:font typeface="Pretendard Regular" panose="02000503000000020004" pitchFamily="2" charset="-127"/>
      <p:regular r:id="rId38"/>
      <p:bold r:id="rId39"/>
    </p:embeddedFont>
    <p:embeddedFont>
      <p:font typeface="Pretendard SemiBold" panose="02000503000000020004" pitchFamily="2" charset="-127"/>
      <p:regular r:id="rId40"/>
      <p:bold r:id="rId41"/>
    </p:embeddedFont>
    <p:embeddedFont>
      <p:font typeface="S-Core Dream 5 Medium" panose="020B0503030302020204" pitchFamily="34" charset="-127"/>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5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7" autoAdjust="0"/>
    <p:restoredTop sz="77330" autoAdjust="0"/>
  </p:normalViewPr>
  <p:slideViewPr>
    <p:cSldViewPr>
      <p:cViewPr>
        <p:scale>
          <a:sx n="40" d="100"/>
          <a:sy n="40" d="100"/>
        </p:scale>
        <p:origin x="2464" y="1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CE014-651D-0A4B-86FE-181DA9486E7D}" type="datetimeFigureOut">
              <a:rPr kumimoji="1" lang="ko-KR" altLang="en-US" smtClean="0"/>
              <a:t>2024. 11. 14.</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E3812-9AE7-C64B-A39B-1B23B5A5D7D1}" type="slidenum">
              <a:rPr kumimoji="1" lang="ko-KR" altLang="en-US" smtClean="0"/>
              <a:t>‹#›</a:t>
            </a:fld>
            <a:endParaRPr kumimoji="1" lang="ko-KR" altLang="en-US"/>
          </a:p>
        </p:txBody>
      </p:sp>
    </p:spTree>
    <p:extLst>
      <p:ext uri="{BB962C8B-B14F-4D97-AF65-F5344CB8AC3E}">
        <p14:creationId xmlns:p14="http://schemas.microsoft.com/office/powerpoint/2010/main" val="338674809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809E3812-9AE7-C64B-A39B-1B23B5A5D7D1}" type="slidenum">
              <a:rPr kumimoji="1" lang="ko-KR" altLang="en-US" smtClean="0"/>
              <a:t>8</a:t>
            </a:fld>
            <a:endParaRPr kumimoji="1" lang="ko-KR" altLang="en-US"/>
          </a:p>
        </p:txBody>
      </p:sp>
    </p:spTree>
    <p:extLst>
      <p:ext uri="{BB962C8B-B14F-4D97-AF65-F5344CB8AC3E}">
        <p14:creationId xmlns:p14="http://schemas.microsoft.com/office/powerpoint/2010/main" val="385731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17a5b7f26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317a5b7f26a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the frontend, we can now display the data analyzed by the backend as graphs. For the first post, the data given to the backend is about experiencing a lot of challenges and feeling overwhelmed. In the second post, the given data is about experiencing a sense of boredom with life. In the first graph, the largest metric is fatigue, while in the second, it’s loss of appetite. The results seem to align well with the content of each post. However, there are 2 limitations in the graphs. One is that the graph sizes are adjusted relatively, making it difficult to compare data across different posts. Also the other problem is not all the labels under the bar graphs are printed completely.</a:t>
            </a:r>
            <a:endParaRPr dirty="0"/>
          </a:p>
        </p:txBody>
      </p:sp>
      <p:sp>
        <p:nvSpPr>
          <p:cNvPr id="87" name="Google Shape;87;g317a5b7f26a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The Routes Module has been used to assign URLs, allowing direct navigation through the Navbar. Clicking "Main Page" in the Navbar takes you to the main page, where options to either continue writing or start a new entry are available. The “Continue Writing” feature is still under development, but “New Entry” is functional, allowing users to write entries in a modal window. This modal can be closed with a “Close” button or completed with a “Submit” button. Upon clicking “Submit,” the title, content, and date are sent to the backend, where they are saved in the database.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Routes Module을 사용해 주소를 할당했고 Nav바로 바로 이동할 수 있다. nav바의 메인페이지를 누르면 메인페이지로 이동한다. 메인페이지에서는 이어서쓰기와 새로 글쓰기가 가능하며 이어서쓰기의 경우 아직 구축중에 있고 새로운 글쓰기는 Modal창을 이용해 글을 쓰고 이를 백엔드로 보낼 수 있다. Modal창은 닫기 버튼과 작성완료 버튼으로 끌 수 있다. 작성 완료를 누르면 title, content, date가 백엔드로 넘어가 db에 저장된다.</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4ce8065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4ce8065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When "Analyze Diary" is clicked in the Navbar, it navigates to the Diary Analysis page. This page consists of a date range selector and a diary selection tab where users can choose entries within the selected period. Currently, the date selector displays only a calendar without any functional capabilities. Once the feature is complete, users will be able to view only diary entries from the chosen date range in the diary selection tab. For now, all diary entries are displayed in this tab. The page is maintained using a tab component, where the color of the selected tab changes to green. Since the page is no longer the main page, the Navbar color changes to grey. After selecting an entry and pressing the “Complete Selection” button, the content of the entry is sent to Flask for analysis. The result is then received and displayed as a graph on a new page as mentioned in frontend-progress. Currently, only one diary entry can be analyzed at a time. In the future, additional functionality will allow for multiple diary entries to be analyzed simultaneously, with the results displayed on a graph for the selected period.</a:t>
            </a:r>
            <a:endParaRPr dirty="0"/>
          </a:p>
          <a:p>
            <a:pPr marL="0" lvl="0" indent="0" algn="l" rtl="0">
              <a:spcBef>
                <a:spcPts val="0"/>
              </a:spcBef>
              <a:spcAft>
                <a:spcPts val="0"/>
              </a:spcAft>
              <a:buNone/>
            </a:pPr>
            <a:r>
              <a:rPr lang="ko" dirty="0"/>
              <a:t>The pages for "About Us" and "My Diary" in the Navbar have not been created yet, as their layouts and contents are still under development.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Nav바에서 다이어리 분석하기를 클릭하면 다이어리 분석 페이지로 넘어간다. 기간선택과 그 기간내의 일기를 선택할 수 있는 일기선택 탭으로 이루어져 있다. 현재 기간 선택의 경우 달력만 구현되어 있고 실질적 기능은 하지 않고 있다. 기능이 완성된다면 기간을 선택한 뒤 그 기간에 작성된 일기만 일기선택 탭에서 볼 수 있게 될 것이다. 현재는 일기선택 탭에는 모든 일기가 올라오고 있다. 탭 component를 활용하여 같은 페이지를 유지한다. 선택한 탭의 색은 초록색으로 변한다. 더 이상 메인페이지에 남아있지 않기 때문에 Nav바의 색이 회색으로 변한 것을 확인할 수 있다. 이후 글을 선택하고 선택완료 버튼을 누르면 frontend-progress에서 설명한 것처럼 그 글의 내용을 flask로 넘겨 분석한 뒤 그 값을 넘겨 받고 그래프가 있는 페이지로 이동을 한 뒤 그 값을 그래프로 표현한다. 현재까지는 한 개의 일기만 분석이 가능하며 이후 기능을 추가해 여러 개의 일기를 한 꺼번에 넘기고 그 기간동안의 분석값을 그래프로 표현할 수 있게 할 것이다. </a:t>
            </a:r>
            <a:endParaRPr dirty="0"/>
          </a:p>
          <a:p>
            <a:pPr marL="0" lvl="0" indent="0" algn="l" rtl="0">
              <a:spcBef>
                <a:spcPts val="0"/>
              </a:spcBef>
              <a:spcAft>
                <a:spcPts val="0"/>
              </a:spcAft>
              <a:buNone/>
            </a:pPr>
            <a:r>
              <a:rPr lang="ko" dirty="0"/>
              <a:t>Nav바 내의 About Us와 내 다이어리는 아직 그 구성이 확정되지 않아 페이지가 제작되지 않았다.</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is an update on the progress of the backend. Excluding the AI functionality, the backend for handling the diary feature and user management has been developed. The APIs are organized within the Routes folder, and the main business logic is executed within the Controllers and Services folders. Additionally, information that needs to be stored in the database is organized in the Models folder.</a:t>
            </a:r>
            <a:endParaRPr lang="ko-KR" altLang="en-US" dirty="0"/>
          </a:p>
        </p:txBody>
      </p:sp>
      <p:sp>
        <p:nvSpPr>
          <p:cNvPr id="4" name="슬라이드 번호 개체 틀 3"/>
          <p:cNvSpPr>
            <a:spLocks noGrp="1"/>
          </p:cNvSpPr>
          <p:nvPr>
            <p:ph type="sldNum" sz="quarter" idx="5"/>
          </p:nvPr>
        </p:nvSpPr>
        <p:spPr/>
        <p:txBody>
          <a:bodyPr/>
          <a:lstStyle/>
          <a:p>
            <a:fld id="{CD6DAF74-3789-4A66-908E-726E8DFBD8B3}" type="slidenum">
              <a:rPr lang="ko-KR" altLang="en-US" smtClean="0"/>
              <a:t>19</a:t>
            </a:fld>
            <a:endParaRPr lang="ko-KR" altLang="en-US"/>
          </a:p>
        </p:txBody>
      </p:sp>
    </p:spTree>
    <p:extLst>
      <p:ext uri="{BB962C8B-B14F-4D97-AF65-F5344CB8AC3E}">
        <p14:creationId xmlns:p14="http://schemas.microsoft.com/office/powerpoint/2010/main" val="354922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A6C4F-0368-9C8F-D60D-933BB8421D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1ADE1-1E1B-DFF6-D299-8A895DCC6ED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9A7C9-6E62-07D1-32B3-071AA2C9EB23}"/>
              </a:ext>
            </a:extLst>
          </p:cNvPr>
          <p:cNvSpPr>
            <a:spLocks noGrp="1"/>
          </p:cNvSpPr>
          <p:nvPr>
            <p:ph type="body" idx="1"/>
          </p:nvPr>
        </p:nvSpPr>
        <p:spPr/>
        <p:txBody>
          <a:bodyPr/>
          <a:lstStyle/>
          <a:p>
            <a:r>
              <a:rPr lang="en-US" altLang="ko-KR" dirty="0"/>
              <a:t>Additionally, we are currently in the process of normalizing the existing database. By applying normalization processes, as shown in the examples on the right, we expect to use storage space more efficiently, helping to prevent issues that may arise as the data volume grows.</a:t>
            </a:r>
          </a:p>
        </p:txBody>
      </p:sp>
      <p:sp>
        <p:nvSpPr>
          <p:cNvPr id="4" name="슬라이드 번호 개체 틀 3">
            <a:extLst>
              <a:ext uri="{FF2B5EF4-FFF2-40B4-BE49-F238E27FC236}">
                <a16:creationId xmlns:a16="http://schemas.microsoft.com/office/drawing/2014/main" id="{E56FC082-17C7-DB30-F502-BDA280C92A2D}"/>
              </a:ext>
            </a:extLst>
          </p:cNvPr>
          <p:cNvSpPr>
            <a:spLocks noGrp="1"/>
          </p:cNvSpPr>
          <p:nvPr>
            <p:ph type="sldNum" sz="quarter" idx="5"/>
          </p:nvPr>
        </p:nvSpPr>
        <p:spPr/>
        <p:txBody>
          <a:bodyPr/>
          <a:lstStyle/>
          <a:p>
            <a:fld id="{CD6DAF74-3789-4A66-908E-726E8DFBD8B3}" type="slidenum">
              <a:rPr lang="ko-KR" altLang="en-US" smtClean="0"/>
              <a:t>20</a:t>
            </a:fld>
            <a:endParaRPr lang="ko-KR" altLang="en-US"/>
          </a:p>
        </p:txBody>
      </p:sp>
    </p:spTree>
    <p:extLst>
      <p:ext uri="{BB962C8B-B14F-4D97-AF65-F5344CB8AC3E}">
        <p14:creationId xmlns:p14="http://schemas.microsoft.com/office/powerpoint/2010/main" val="370413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current challenge is fixing a bug. While passing the analyzed diary data from the backend to another page on the frontend, the page should open twice to work correctly. The values seem pass well from the backend, when we tested.  So it looks like a problem on the frontend side. However, </a:t>
            </a:r>
            <a:r>
              <a:rPr lang="en-US" dirty="0" err="1"/>
              <a:t>Giho</a:t>
            </a:r>
            <a:r>
              <a:rPr lang="en-US" dirty="0"/>
              <a:t> in charge of frontend trying to fix the bug, but he is having trouble pinpointing the exact cause and currently facing challenges with this issue. The highest probability is a function that sends data and moves page.</a:t>
            </a:r>
            <a:endParaRPr dirty="0"/>
          </a:p>
          <a:p>
            <a:pPr marL="0" lvl="0" indent="0" algn="l" rtl="0">
              <a:spcBef>
                <a:spcPts val="0"/>
              </a:spcBef>
              <a:spcAft>
                <a:spcPts val="0"/>
              </a:spcAft>
              <a:buNone/>
            </a:pPr>
            <a:r>
              <a:rPr lang="en-US" dirty="0"/>
              <a:t>For future plan, </a:t>
            </a:r>
            <a:endParaRPr dirty="0"/>
          </a:p>
        </p:txBody>
      </p:sp>
      <p:sp>
        <p:nvSpPr>
          <p:cNvPr id="126" name="Google Shape;12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a solution to the large data limitations previously mentioned, we are currently normalizing the ERD. The goal of this normalization process is to reduce the potential for data anomalies.</a:t>
            </a:r>
          </a:p>
        </p:txBody>
      </p:sp>
      <p:sp>
        <p:nvSpPr>
          <p:cNvPr id="4" name="슬라이드 번호 개체 틀 3"/>
          <p:cNvSpPr>
            <a:spLocks noGrp="1"/>
          </p:cNvSpPr>
          <p:nvPr>
            <p:ph type="sldNum" sz="quarter" idx="5"/>
          </p:nvPr>
        </p:nvSpPr>
        <p:spPr/>
        <p:txBody>
          <a:bodyPr/>
          <a:lstStyle/>
          <a:p>
            <a:fld id="{CD6DAF74-3789-4A66-908E-726E8DFBD8B3}" type="slidenum">
              <a:rPr lang="ko-KR" altLang="en-US" smtClean="0"/>
              <a:t>22</a:t>
            </a:fld>
            <a:endParaRPr lang="ko-KR" altLang="en-US"/>
          </a:p>
        </p:txBody>
      </p:sp>
    </p:spTree>
    <p:extLst>
      <p:ext uri="{BB962C8B-B14F-4D97-AF65-F5344CB8AC3E}">
        <p14:creationId xmlns:p14="http://schemas.microsoft.com/office/powerpoint/2010/main" val="176226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400" lvl="0" indent="-685800">
              <a:spcBef>
                <a:spcPts val="0"/>
              </a:spcBef>
              <a:spcAft>
                <a:spcPts val="0"/>
              </a:spcAft>
              <a:buSzPts val="1800"/>
              <a:buChar char="●"/>
              <a:defRPr/>
            </a:lvl1pPr>
            <a:lvl2pPr marL="1828800" lvl="1" indent="-635000">
              <a:spcBef>
                <a:spcPts val="0"/>
              </a:spcBef>
              <a:spcAft>
                <a:spcPts val="0"/>
              </a:spcAft>
              <a:buSzPts val="1400"/>
              <a:buChar char="○"/>
              <a:defRPr/>
            </a:lvl2pPr>
            <a:lvl3pPr marL="2743200" lvl="2" indent="-635000">
              <a:spcBef>
                <a:spcPts val="0"/>
              </a:spcBef>
              <a:spcAft>
                <a:spcPts val="0"/>
              </a:spcAft>
              <a:buSzPts val="1400"/>
              <a:buChar char="■"/>
              <a:defRPr/>
            </a:lvl3pPr>
            <a:lvl4pPr marL="3657600" lvl="3" indent="-635000">
              <a:spcBef>
                <a:spcPts val="0"/>
              </a:spcBef>
              <a:spcAft>
                <a:spcPts val="0"/>
              </a:spcAft>
              <a:buSzPts val="1400"/>
              <a:buChar char="●"/>
              <a:defRPr/>
            </a:lvl4pPr>
            <a:lvl5pPr marL="4572000" lvl="4" indent="-635000">
              <a:spcBef>
                <a:spcPts val="0"/>
              </a:spcBef>
              <a:spcAft>
                <a:spcPts val="0"/>
              </a:spcAft>
              <a:buSzPts val="1400"/>
              <a:buChar char="○"/>
              <a:defRPr/>
            </a:lvl5pPr>
            <a:lvl6pPr marL="5486400" lvl="5" indent="-635000">
              <a:spcBef>
                <a:spcPts val="0"/>
              </a:spcBef>
              <a:spcAft>
                <a:spcPts val="0"/>
              </a:spcAft>
              <a:buSzPts val="1400"/>
              <a:buChar char="■"/>
              <a:defRPr/>
            </a:lvl6pPr>
            <a:lvl7pPr marL="6400800" lvl="6" indent="-635000">
              <a:spcBef>
                <a:spcPts val="0"/>
              </a:spcBef>
              <a:spcAft>
                <a:spcPts val="0"/>
              </a:spcAft>
              <a:buSzPts val="1400"/>
              <a:buChar char="●"/>
              <a:defRPr/>
            </a:lvl7pPr>
            <a:lvl8pPr marL="7315200" lvl="7" indent="-635000">
              <a:spcBef>
                <a:spcPts val="0"/>
              </a:spcBef>
              <a:spcAft>
                <a:spcPts val="0"/>
              </a:spcAft>
              <a:buSzPts val="1400"/>
              <a:buChar char="○"/>
              <a:defRPr/>
            </a:lvl8pPr>
            <a:lvl9pPr marL="8229600" lvl="8" indent="-635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43527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a:off x="0" y="-2147483648"/>
            <a:ext cx="2147483647" cy="2147483647"/>
            <a:chOff x="0" y="0"/>
            <a:chExt cx="0" cy="0"/>
          </a:xfrm>
        </p:grpSpPr>
      </p:grpSp>
      <p:pic>
        <p:nvPicPr>
          <p:cNvPr id="3" name="Picture 3"/>
          <p:cNvPicPr>
            <a:picLocks noChangeAspect="1"/>
          </p:cNvPicPr>
          <p:nvPr/>
        </p:nvPicPr>
        <p:blipFill>
          <a:blip r:embed="rId2"/>
          <a:stretch>
            <a:fillRect/>
          </a:stretch>
        </p:blipFill>
        <p:spPr>
          <a:xfrm>
            <a:off x="0" y="-190500"/>
            <a:ext cx="18288000" cy="9525000"/>
          </a:xfrm>
          <a:prstGeom prst="rect">
            <a:avLst/>
          </a:prstGeom>
        </p:spPr>
      </p:pic>
      <p:pic>
        <p:nvPicPr>
          <p:cNvPr id="4" name="Picture 4"/>
          <p:cNvPicPr>
            <a:picLocks noChangeAspect="1"/>
          </p:cNvPicPr>
          <p:nvPr/>
        </p:nvPicPr>
        <p:blipFill>
          <a:blip r:embed="rId3"/>
          <a:stretch>
            <a:fillRect/>
          </a:stretch>
        </p:blipFill>
        <p:spPr>
          <a:xfrm>
            <a:off x="0" y="-190500"/>
            <a:ext cx="1854200" cy="1854200"/>
          </a:xfrm>
          <a:prstGeom prst="rect">
            <a:avLst/>
          </a:prstGeom>
        </p:spPr>
      </p:pic>
      <p:pic>
        <p:nvPicPr>
          <p:cNvPr id="5" name="Picture 5"/>
          <p:cNvPicPr>
            <a:picLocks noChangeAspect="1"/>
          </p:cNvPicPr>
          <p:nvPr/>
        </p:nvPicPr>
        <p:blipFill>
          <a:blip r:embed="rId3"/>
          <a:stretch>
            <a:fillRect/>
          </a:stretch>
        </p:blipFill>
        <p:spPr>
          <a:xfrm>
            <a:off x="16433800" y="-190500"/>
            <a:ext cx="1854200" cy="1854200"/>
          </a:xfrm>
          <a:prstGeom prst="rect">
            <a:avLst/>
          </a:prstGeom>
        </p:spPr>
      </p:pic>
      <p:pic>
        <p:nvPicPr>
          <p:cNvPr id="6" name="Picture 6"/>
          <p:cNvPicPr>
            <a:picLocks noChangeAspect="1"/>
          </p:cNvPicPr>
          <p:nvPr/>
        </p:nvPicPr>
        <p:blipFill>
          <a:blip r:embed="rId3"/>
          <a:stretch>
            <a:fillRect/>
          </a:stretch>
        </p:blipFill>
        <p:spPr>
          <a:xfrm>
            <a:off x="16433800" y="7480300"/>
            <a:ext cx="1854200" cy="1854200"/>
          </a:xfrm>
          <a:prstGeom prst="rect">
            <a:avLst/>
          </a:prstGeom>
        </p:spPr>
      </p:pic>
      <p:grpSp>
        <p:nvGrpSpPr>
          <p:cNvPr id="7" name="Group 7"/>
          <p:cNvGrpSpPr/>
          <p:nvPr/>
        </p:nvGrpSpPr>
        <p:grpSpPr>
          <a:xfrm>
            <a:off x="2147483647" y="2147483647"/>
            <a:ext cx="2147483647" cy="2147483647"/>
            <a:chOff x="0" y="0"/>
            <a:chExt cx="0" cy="0"/>
          </a:xfrm>
        </p:grpSpPr>
      </p:grpSp>
      <p:pic>
        <p:nvPicPr>
          <p:cNvPr id="8" name="Picture 8"/>
          <p:cNvPicPr>
            <a:picLocks noChangeAspect="1"/>
          </p:cNvPicPr>
          <p:nvPr/>
        </p:nvPicPr>
        <p:blipFill>
          <a:blip r:embed="rId4"/>
          <a:stretch>
            <a:fillRect/>
          </a:stretch>
        </p:blipFill>
        <p:spPr>
          <a:xfrm>
            <a:off x="8763000" y="8953500"/>
            <a:ext cx="762000" cy="762000"/>
          </a:xfrm>
          <a:prstGeom prst="rect">
            <a:avLst/>
          </a:prstGeom>
          <a:effectLst>
            <a:outerShdw blurRad="21685" dir="5400000">
              <a:srgbClr val="242424">
                <a:alpha val="30000"/>
              </a:srgbClr>
            </a:outerShdw>
          </a:effectLst>
        </p:spPr>
      </p:pic>
      <p:pic>
        <p:nvPicPr>
          <p:cNvPr id="9" name="Picture 9"/>
          <p:cNvPicPr>
            <a:picLocks noChangeAspect="1"/>
          </p:cNvPicPr>
          <p:nvPr/>
        </p:nvPicPr>
        <p:blipFill>
          <a:blip r:embed="rId5"/>
          <a:stretch>
            <a:fillRect/>
          </a:stretch>
        </p:blipFill>
        <p:spPr>
          <a:xfrm rot="2700000">
            <a:off x="8953500" y="9334500"/>
            <a:ext cx="254000" cy="76200"/>
          </a:xfrm>
          <a:prstGeom prst="rect">
            <a:avLst/>
          </a:prstGeom>
        </p:spPr>
      </p:pic>
      <p:pic>
        <p:nvPicPr>
          <p:cNvPr id="10" name="Picture 10"/>
          <p:cNvPicPr>
            <a:picLocks noChangeAspect="1"/>
          </p:cNvPicPr>
          <p:nvPr/>
        </p:nvPicPr>
        <p:blipFill>
          <a:blip r:embed="rId6"/>
          <a:stretch>
            <a:fillRect/>
          </a:stretch>
        </p:blipFill>
        <p:spPr>
          <a:xfrm rot="-2700000">
            <a:off x="9093200" y="9334500"/>
            <a:ext cx="254000" cy="76200"/>
          </a:xfrm>
          <a:prstGeom prst="rect">
            <a:avLst/>
          </a:prstGeom>
        </p:spPr>
      </p:pic>
      <p:sp>
        <p:nvSpPr>
          <p:cNvPr id="11" name="TextBox 11"/>
          <p:cNvSpPr txBox="1"/>
          <p:nvPr/>
        </p:nvSpPr>
        <p:spPr>
          <a:xfrm>
            <a:off x="1320800" y="812800"/>
            <a:ext cx="4254500" cy="723900"/>
          </a:xfrm>
          <a:prstGeom prst="rect">
            <a:avLst/>
          </a:prstGeom>
        </p:spPr>
        <p:txBody>
          <a:bodyPr lIns="0" tIns="0" rIns="0" bIns="0" rtlCol="0" anchor="ctr"/>
          <a:lstStyle/>
          <a:p>
            <a:pPr lvl="0" algn="l">
              <a:lnSpc>
                <a:spcPct val="99600"/>
              </a:lnSpc>
            </a:pPr>
            <a:r>
              <a:rPr lang="en-US" sz="2200" b="0" i="0" u="none" strike="noStrike">
                <a:solidFill>
                  <a:srgbClr val="FFFFFF"/>
                </a:solidFill>
                <a:latin typeface="Pretendard Medium"/>
              </a:rPr>
              <a:t>SWE3028-Fall-2024</a:t>
            </a:r>
          </a:p>
          <a:p>
            <a:pPr lvl="0" algn="l">
              <a:lnSpc>
                <a:spcPct val="99600"/>
              </a:lnSpc>
            </a:pPr>
            <a:r>
              <a:rPr lang="en-US" sz="2200" b="0" i="0" u="none" strike="noStrike">
                <a:solidFill>
                  <a:srgbClr val="FFFFFF"/>
                </a:solidFill>
                <a:latin typeface="Pretendard Medium"/>
              </a:rPr>
              <a:t>Capstone Design Project</a:t>
            </a:r>
          </a:p>
        </p:txBody>
      </p:sp>
      <p:sp>
        <p:nvSpPr>
          <p:cNvPr id="12" name="TextBox 12"/>
          <p:cNvSpPr txBox="1"/>
          <p:nvPr/>
        </p:nvSpPr>
        <p:spPr>
          <a:xfrm>
            <a:off x="1320800" y="3403600"/>
            <a:ext cx="14528800" cy="2425700"/>
          </a:xfrm>
          <a:prstGeom prst="rect">
            <a:avLst/>
          </a:prstGeom>
          <a:effectLst>
            <a:outerShdw blurRad="246944" dist="47625" dir="2700000">
              <a:srgbClr val="FFFFFF">
                <a:alpha val="20000"/>
              </a:srgbClr>
            </a:outerShdw>
          </a:effectLst>
        </p:spPr>
        <p:txBody>
          <a:bodyPr lIns="0" tIns="0" rIns="0" bIns="0" rtlCol="0" anchor="ctr"/>
          <a:lstStyle/>
          <a:p>
            <a:pPr lvl="0" algn="l">
              <a:lnSpc>
                <a:spcPct val="95449"/>
              </a:lnSpc>
            </a:pPr>
            <a:r>
              <a:rPr lang="en-US" sz="7500" b="1" i="0" u="none" strike="noStrike" dirty="0">
                <a:solidFill>
                  <a:srgbClr val="FFFFFF"/>
                </a:solidFill>
                <a:latin typeface="Pretendard Medium"/>
              </a:rPr>
              <a:t>NLP-based</a:t>
            </a:r>
          </a:p>
          <a:p>
            <a:pPr lvl="0" algn="l">
              <a:lnSpc>
                <a:spcPct val="95449"/>
              </a:lnSpc>
            </a:pPr>
            <a:r>
              <a:rPr lang="en-US" sz="7500" b="0" i="0" u="none" strike="noStrike" dirty="0">
                <a:solidFill>
                  <a:srgbClr val="FFFFFF"/>
                </a:solidFill>
                <a:latin typeface="Pretendard ExtraBold"/>
              </a:rPr>
              <a:t>Psychological Diagnostic Diary</a:t>
            </a:r>
          </a:p>
        </p:txBody>
      </p:sp>
      <p:pic>
        <p:nvPicPr>
          <p:cNvPr id="13" name="Picture 13"/>
          <p:cNvPicPr>
            <a:picLocks noChangeAspect="1"/>
          </p:cNvPicPr>
          <p:nvPr/>
        </p:nvPicPr>
        <p:blipFill>
          <a:blip r:embed="rId7"/>
          <a:stretch>
            <a:fillRect/>
          </a:stretch>
        </p:blipFill>
        <p:spPr>
          <a:xfrm>
            <a:off x="10261600" y="7708900"/>
            <a:ext cx="7150100" cy="762000"/>
          </a:xfrm>
          <a:prstGeom prst="rect">
            <a:avLst/>
          </a:prstGeom>
        </p:spPr>
      </p:pic>
      <p:pic>
        <p:nvPicPr>
          <p:cNvPr id="14" name="Picture 14"/>
          <p:cNvPicPr>
            <a:picLocks noChangeAspect="1"/>
          </p:cNvPicPr>
          <p:nvPr/>
        </p:nvPicPr>
        <p:blipFill>
          <a:blip r:embed="rId8"/>
          <a:stretch>
            <a:fillRect/>
          </a:stretch>
        </p:blipFill>
        <p:spPr>
          <a:xfrm>
            <a:off x="10261600" y="7708900"/>
            <a:ext cx="3340100" cy="762000"/>
          </a:xfrm>
          <a:prstGeom prst="rect">
            <a:avLst/>
          </a:prstGeom>
        </p:spPr>
      </p:pic>
      <p:sp>
        <p:nvSpPr>
          <p:cNvPr id="15" name="TextBox 15"/>
          <p:cNvSpPr txBox="1"/>
          <p:nvPr/>
        </p:nvSpPr>
        <p:spPr>
          <a:xfrm>
            <a:off x="13576300" y="7912100"/>
            <a:ext cx="3695700" cy="342900"/>
          </a:xfrm>
          <a:prstGeom prst="rect">
            <a:avLst/>
          </a:prstGeom>
        </p:spPr>
        <p:txBody>
          <a:bodyPr lIns="0" tIns="0" rIns="0" bIns="0" rtlCol="0" anchor="ctr"/>
          <a:lstStyle/>
          <a:p>
            <a:pPr lvl="0" algn="ctr">
              <a:lnSpc>
                <a:spcPct val="99600"/>
              </a:lnSpc>
            </a:pPr>
            <a:r>
              <a:rPr lang="ko-KR" sz="2000" b="0" i="0" u="none" strike="noStrike" spc="100">
                <a:solidFill>
                  <a:srgbClr val="FFFFFF"/>
                </a:solidFill>
                <a:ea typeface="Pretendard Regular"/>
              </a:rPr>
              <a:t>김나영</a:t>
            </a:r>
            <a:r>
              <a:rPr lang="en-US" sz="2000" b="0" i="0" u="none" strike="noStrike" spc="100">
                <a:solidFill>
                  <a:srgbClr val="FFFFFF"/>
                </a:solidFill>
                <a:latin typeface="Pretendard Regular"/>
              </a:rPr>
              <a:t> </a:t>
            </a:r>
            <a:r>
              <a:rPr lang="ko-KR" sz="2000" b="0" i="0" u="none" strike="noStrike" spc="100">
                <a:solidFill>
                  <a:srgbClr val="FFFFFF"/>
                </a:solidFill>
                <a:ea typeface="Pretendard Regular"/>
              </a:rPr>
              <a:t>김예담</a:t>
            </a:r>
            <a:r>
              <a:rPr lang="en-US" sz="2000" b="0" i="0" u="none" strike="noStrike" spc="100">
                <a:solidFill>
                  <a:srgbClr val="FFFFFF"/>
                </a:solidFill>
                <a:latin typeface="Pretendard Regular"/>
              </a:rPr>
              <a:t> </a:t>
            </a:r>
            <a:r>
              <a:rPr lang="ko-KR" sz="2000" b="0" i="0" u="none" strike="noStrike" spc="100">
                <a:solidFill>
                  <a:srgbClr val="FFFFFF"/>
                </a:solidFill>
                <a:ea typeface="Pretendard Regular"/>
              </a:rPr>
              <a:t>박준현</a:t>
            </a:r>
            <a:r>
              <a:rPr lang="en-US" sz="2000" b="0" i="0" u="none" strike="noStrike" spc="100">
                <a:solidFill>
                  <a:srgbClr val="FFFFFF"/>
                </a:solidFill>
                <a:latin typeface="Pretendard Regular"/>
              </a:rPr>
              <a:t> </a:t>
            </a:r>
            <a:r>
              <a:rPr lang="ko-KR" sz="2000" b="0" i="0" u="none" strike="noStrike" spc="100">
                <a:solidFill>
                  <a:srgbClr val="FFFFFF"/>
                </a:solidFill>
                <a:ea typeface="Pretendard Regular"/>
              </a:rPr>
              <a:t>방기호</a:t>
            </a:r>
          </a:p>
        </p:txBody>
      </p:sp>
      <p:sp>
        <p:nvSpPr>
          <p:cNvPr id="16" name="TextBox 16"/>
          <p:cNvSpPr txBox="1"/>
          <p:nvPr/>
        </p:nvSpPr>
        <p:spPr>
          <a:xfrm>
            <a:off x="10414000" y="7899400"/>
            <a:ext cx="3086100" cy="393700"/>
          </a:xfrm>
          <a:prstGeom prst="rect">
            <a:avLst/>
          </a:prstGeom>
        </p:spPr>
        <p:txBody>
          <a:bodyPr lIns="0" tIns="0" rIns="0" bIns="0" rtlCol="0" anchor="ctr"/>
          <a:lstStyle/>
          <a:p>
            <a:pPr lvl="0" algn="ctr">
              <a:lnSpc>
                <a:spcPct val="99600"/>
              </a:lnSpc>
            </a:pPr>
            <a:r>
              <a:rPr lang="ko-KR" sz="2200" b="0" i="0" u="none" strike="noStrike" spc="100">
                <a:solidFill>
                  <a:srgbClr val="55855B"/>
                </a:solidFill>
                <a:ea typeface="Happiness Sans Bold"/>
              </a:rPr>
              <a:t>런닝머신</a:t>
            </a:r>
            <a:r>
              <a:rPr lang="en-US" sz="2200" b="0" i="0" u="none" strike="noStrike" spc="100">
                <a:solidFill>
                  <a:srgbClr val="55855B"/>
                </a:solidFill>
                <a:latin typeface="Happiness Sans Bold"/>
              </a:rPr>
              <a:t> </a:t>
            </a:r>
            <a:r>
              <a:rPr lang="ko-KR" sz="2200" b="0" i="0" u="none" strike="noStrike" spc="100">
                <a:solidFill>
                  <a:srgbClr val="55855B"/>
                </a:solidFill>
                <a:ea typeface="Happiness Sans Bold"/>
              </a:rPr>
              <a:t>팀</a:t>
            </a:r>
            <a:r>
              <a:rPr lang="en-US" sz="2200" b="0" i="0" u="none" strike="noStrike" spc="100">
                <a:solidFill>
                  <a:srgbClr val="55855B"/>
                </a:solidFill>
                <a:latin typeface="Happiness Sans Bold"/>
              </a:rPr>
              <a:t>(TEAM C)</a:t>
            </a:r>
          </a:p>
        </p:txBody>
      </p:sp>
      <p:sp>
        <p:nvSpPr>
          <p:cNvPr id="17" name="TextBox 17"/>
          <p:cNvSpPr txBox="1"/>
          <p:nvPr/>
        </p:nvSpPr>
        <p:spPr>
          <a:xfrm>
            <a:off x="1320800" y="7810500"/>
            <a:ext cx="6883400" cy="609600"/>
          </a:xfrm>
          <a:prstGeom prst="rect">
            <a:avLst/>
          </a:prstGeom>
        </p:spPr>
        <p:txBody>
          <a:bodyPr lIns="0" tIns="0" rIns="0" bIns="0" rtlCol="0" anchor="t"/>
          <a:lstStyle/>
          <a:p>
            <a:pPr lvl="0" algn="l">
              <a:lnSpc>
                <a:spcPct val="99600"/>
              </a:lnSpc>
            </a:pPr>
            <a:r>
              <a:rPr lang="en-US" sz="3500" b="0" i="0" u="none" strike="noStrike" dirty="0">
                <a:solidFill>
                  <a:srgbClr val="FFFFFF"/>
                </a:solidFill>
                <a:latin typeface="Pretendard SemiBold"/>
              </a:rPr>
              <a:t>Weekly Progress Meeting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107EC-0CEC-C7F8-8C7E-C8F76BBE0C6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F2252AF-1098-4658-CA7D-755845791582}"/>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0DD46942-4D3F-255C-DD03-6B21C1AB7054}"/>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4" name="TextBox 4">
            <a:extLst>
              <a:ext uri="{FF2B5EF4-FFF2-40B4-BE49-F238E27FC236}">
                <a16:creationId xmlns:a16="http://schemas.microsoft.com/office/drawing/2014/main" id="{DD526495-0656-E5F3-3DE5-536537A87309}"/>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a:extLst>
              <a:ext uri="{FF2B5EF4-FFF2-40B4-BE49-F238E27FC236}">
                <a16:creationId xmlns:a16="http://schemas.microsoft.com/office/drawing/2014/main" id="{9BE0B3A2-274F-8E43-3368-0F79D1612E4D}"/>
              </a:ext>
            </a:extLst>
          </p:cNvPr>
          <p:cNvSpPr txBox="1"/>
          <p:nvPr/>
        </p:nvSpPr>
        <p:spPr>
          <a:xfrm>
            <a:off x="762000" y="660400"/>
            <a:ext cx="89916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sp>
        <p:nvSpPr>
          <p:cNvPr id="6" name="TextBox 6">
            <a:extLst>
              <a:ext uri="{FF2B5EF4-FFF2-40B4-BE49-F238E27FC236}">
                <a16:creationId xmlns:a16="http://schemas.microsoft.com/office/drawing/2014/main" id="{90A45A88-A631-4A4D-36E5-43F2330FB840}"/>
              </a:ext>
            </a:extLst>
          </p:cNvPr>
          <p:cNvSpPr txBox="1"/>
          <p:nvPr/>
        </p:nvSpPr>
        <p:spPr>
          <a:xfrm>
            <a:off x="1155700" y="1930400"/>
            <a:ext cx="15786100" cy="660400"/>
          </a:xfrm>
          <a:prstGeom prst="rect">
            <a:avLst/>
          </a:prstGeom>
        </p:spPr>
        <p:txBody>
          <a:bodyPr lIns="0" tIns="0" rIns="0" bIns="0" rtlCol="0" anchor="t"/>
          <a:lstStyle/>
          <a:p>
            <a:pPr lvl="0" algn="l">
              <a:lnSpc>
                <a:spcPct val="116199"/>
              </a:lnSpc>
            </a:pPr>
            <a:r>
              <a:rPr lang="en-US" sz="3700" b="0" i="0" u="none" strike="noStrike">
                <a:solidFill>
                  <a:srgbClr val="000000"/>
                </a:solidFill>
                <a:latin typeface="Pretendard Medium"/>
              </a:rPr>
              <a:t>1. Random Masking Replacement</a:t>
            </a:r>
          </a:p>
        </p:txBody>
      </p:sp>
      <p:grpSp>
        <p:nvGrpSpPr>
          <p:cNvPr id="7" name="Group 7">
            <a:extLst>
              <a:ext uri="{FF2B5EF4-FFF2-40B4-BE49-F238E27FC236}">
                <a16:creationId xmlns:a16="http://schemas.microsoft.com/office/drawing/2014/main" id="{6414BC95-712C-47ED-F158-FBB3C64D4F4F}"/>
              </a:ext>
            </a:extLst>
          </p:cNvPr>
          <p:cNvGrpSpPr/>
          <p:nvPr/>
        </p:nvGrpSpPr>
        <p:grpSpPr>
          <a:xfrm>
            <a:off x="2147483647" y="2147483647"/>
            <a:ext cx="2147483647" cy="2147483647"/>
            <a:chOff x="0" y="0"/>
            <a:chExt cx="0" cy="0"/>
          </a:xfrm>
        </p:grpSpPr>
      </p:grpSp>
      <p:pic>
        <p:nvPicPr>
          <p:cNvPr id="8" name="Picture 8">
            <a:extLst>
              <a:ext uri="{FF2B5EF4-FFF2-40B4-BE49-F238E27FC236}">
                <a16:creationId xmlns:a16="http://schemas.microsoft.com/office/drawing/2014/main" id="{33E9D6E3-28A7-C87D-05EE-CBB89295FF13}"/>
              </a:ext>
            </a:extLst>
          </p:cNvPr>
          <p:cNvPicPr>
            <a:picLocks noChangeAspect="1"/>
          </p:cNvPicPr>
          <p:nvPr/>
        </p:nvPicPr>
        <p:blipFill>
          <a:blip r:embed="rId3"/>
          <a:stretch>
            <a:fillRect/>
          </a:stretch>
        </p:blipFill>
        <p:spPr>
          <a:xfrm rot="5400000">
            <a:off x="8699500" y="4432300"/>
            <a:ext cx="889000" cy="558800"/>
          </a:xfrm>
          <a:prstGeom prst="rect">
            <a:avLst/>
          </a:prstGeom>
        </p:spPr>
      </p:pic>
      <p:pic>
        <p:nvPicPr>
          <p:cNvPr id="9" name="Picture 9">
            <a:extLst>
              <a:ext uri="{FF2B5EF4-FFF2-40B4-BE49-F238E27FC236}">
                <a16:creationId xmlns:a16="http://schemas.microsoft.com/office/drawing/2014/main" id="{43EE3407-F141-0FA5-6F5E-56D9BC7EFECA}"/>
              </a:ext>
            </a:extLst>
          </p:cNvPr>
          <p:cNvPicPr>
            <a:picLocks noChangeAspect="1"/>
          </p:cNvPicPr>
          <p:nvPr/>
        </p:nvPicPr>
        <p:blipFill>
          <a:blip r:embed="rId3"/>
          <a:stretch>
            <a:fillRect/>
          </a:stretch>
        </p:blipFill>
        <p:spPr>
          <a:xfrm rot="5400000">
            <a:off x="8699500" y="6870700"/>
            <a:ext cx="889000" cy="558800"/>
          </a:xfrm>
          <a:prstGeom prst="rect">
            <a:avLst/>
          </a:prstGeom>
        </p:spPr>
      </p:pic>
      <p:sp>
        <p:nvSpPr>
          <p:cNvPr id="10" name="TextBox 10">
            <a:extLst>
              <a:ext uri="{FF2B5EF4-FFF2-40B4-BE49-F238E27FC236}">
                <a16:creationId xmlns:a16="http://schemas.microsoft.com/office/drawing/2014/main" id="{B6E800C7-7907-DD89-CEC4-E49418D96AFE}"/>
              </a:ext>
            </a:extLst>
          </p:cNvPr>
          <p:cNvSpPr txBox="1"/>
          <p:nvPr/>
        </p:nvSpPr>
        <p:spPr>
          <a:xfrm>
            <a:off x="1257300" y="33401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ko-KR" sz="3000" b="0" i="0" u="none" strike="noStrike">
                <a:solidFill>
                  <a:srgbClr val="000000"/>
                </a:solidFill>
                <a:ea typeface="Pretendard Medium"/>
              </a:rPr>
              <a:t>완전히</a:t>
            </a:r>
            <a:r>
              <a:rPr lang="en-US" sz="3000" b="0" i="0" u="none" strike="noStrike">
                <a:solidFill>
                  <a:srgbClr val="000000"/>
                </a:solidFill>
                <a:latin typeface="Pretendard Medium"/>
              </a:rPr>
              <a:t>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
        <p:nvSpPr>
          <p:cNvPr id="11" name="TextBox 11">
            <a:extLst>
              <a:ext uri="{FF2B5EF4-FFF2-40B4-BE49-F238E27FC236}">
                <a16:creationId xmlns:a16="http://schemas.microsoft.com/office/drawing/2014/main" id="{6868E4E2-DF7B-8EF0-51FA-378AF731BADE}"/>
              </a:ext>
            </a:extLst>
          </p:cNvPr>
          <p:cNvSpPr txBox="1"/>
          <p:nvPr/>
        </p:nvSpPr>
        <p:spPr>
          <a:xfrm>
            <a:off x="1257300" y="56515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en-US" sz="3000" b="1" i="0" u="none" strike="noStrike">
                <a:solidFill>
                  <a:srgbClr val="55855B"/>
                </a:solidFill>
                <a:latin typeface="Pretendard Medium"/>
              </a:rPr>
              <a:t>[MASK]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
        <p:nvSpPr>
          <p:cNvPr id="12" name="TextBox 12">
            <a:extLst>
              <a:ext uri="{FF2B5EF4-FFF2-40B4-BE49-F238E27FC236}">
                <a16:creationId xmlns:a16="http://schemas.microsoft.com/office/drawing/2014/main" id="{D6AD66A8-5806-B87D-17CF-85324DDD0718}"/>
              </a:ext>
            </a:extLst>
          </p:cNvPr>
          <p:cNvSpPr txBox="1"/>
          <p:nvPr/>
        </p:nvSpPr>
        <p:spPr>
          <a:xfrm>
            <a:off x="9994900" y="4470400"/>
            <a:ext cx="1993900" cy="533400"/>
          </a:xfrm>
          <a:prstGeom prst="rect">
            <a:avLst/>
          </a:prstGeom>
        </p:spPr>
        <p:txBody>
          <a:bodyPr lIns="0" tIns="0" rIns="0" bIns="0" rtlCol="0" anchor="t"/>
          <a:lstStyle/>
          <a:p>
            <a:pPr lvl="0" algn="ctr">
              <a:lnSpc>
                <a:spcPct val="116199"/>
              </a:lnSpc>
            </a:pPr>
            <a:r>
              <a:rPr lang="en-US" sz="3000" b="1" i="0" u="none" strike="noStrike">
                <a:solidFill>
                  <a:srgbClr val="55855B"/>
                </a:solidFill>
                <a:latin typeface="Pretendard Medium"/>
              </a:rPr>
              <a:t>Randomly</a:t>
            </a:r>
          </a:p>
        </p:txBody>
      </p:sp>
      <p:sp>
        <p:nvSpPr>
          <p:cNvPr id="13" name="TextBox 13">
            <a:extLst>
              <a:ext uri="{FF2B5EF4-FFF2-40B4-BE49-F238E27FC236}">
                <a16:creationId xmlns:a16="http://schemas.microsoft.com/office/drawing/2014/main" id="{7564855F-6318-3280-0B40-C3DEAB46886B}"/>
              </a:ext>
            </a:extLst>
          </p:cNvPr>
          <p:cNvSpPr txBox="1"/>
          <p:nvPr/>
        </p:nvSpPr>
        <p:spPr>
          <a:xfrm>
            <a:off x="9994900" y="6896100"/>
            <a:ext cx="5524500" cy="533400"/>
          </a:xfrm>
          <a:prstGeom prst="rect">
            <a:avLst/>
          </a:prstGeom>
        </p:spPr>
        <p:txBody>
          <a:bodyPr lIns="0" tIns="0" rIns="0" bIns="0" rtlCol="0" anchor="t"/>
          <a:lstStyle/>
          <a:p>
            <a:pPr lvl="0" algn="ctr">
              <a:lnSpc>
                <a:spcPct val="116199"/>
              </a:lnSpc>
            </a:pPr>
            <a:r>
              <a:rPr lang="en-US" sz="3000" b="0" i="0" u="none" strike="noStrike">
                <a:solidFill>
                  <a:srgbClr val="000000"/>
                </a:solidFill>
                <a:latin typeface="Pretendard Medium"/>
              </a:rPr>
              <a:t>KoELECTRA's </a:t>
            </a:r>
            <a:r>
              <a:rPr lang="en-US" sz="3000" b="1" i="0" u="none" strike="noStrike">
                <a:solidFill>
                  <a:srgbClr val="55855B"/>
                </a:solidFill>
                <a:latin typeface="Pretendard Medium"/>
              </a:rPr>
              <a:t>fill-mask</a:t>
            </a:r>
            <a:r>
              <a:rPr lang="en-US" sz="3000" b="0" i="0" u="none" strike="noStrike">
                <a:solidFill>
                  <a:srgbClr val="000000"/>
                </a:solidFill>
                <a:latin typeface="Pretendard Medium"/>
              </a:rPr>
              <a:t> pipeline</a:t>
            </a:r>
          </a:p>
        </p:txBody>
      </p:sp>
      <p:sp>
        <p:nvSpPr>
          <p:cNvPr id="14" name="TextBox 14">
            <a:extLst>
              <a:ext uri="{FF2B5EF4-FFF2-40B4-BE49-F238E27FC236}">
                <a16:creationId xmlns:a16="http://schemas.microsoft.com/office/drawing/2014/main" id="{2E37F23D-9237-D1FF-3EB5-6980141ED579}"/>
              </a:ext>
            </a:extLst>
          </p:cNvPr>
          <p:cNvSpPr txBox="1"/>
          <p:nvPr/>
        </p:nvSpPr>
        <p:spPr>
          <a:xfrm>
            <a:off x="1257300" y="81661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ko-KR" sz="3000" b="1" i="0" u="none" strike="noStrike">
                <a:solidFill>
                  <a:srgbClr val="55855B"/>
                </a:solidFill>
                <a:ea typeface="Pretendard Medium"/>
              </a:rPr>
              <a:t>이게</a:t>
            </a:r>
            <a:r>
              <a:rPr lang="en-US" sz="3000" b="0" i="0" u="none" strike="noStrike">
                <a:solidFill>
                  <a:srgbClr val="000000"/>
                </a:solidFill>
                <a:latin typeface="Pretendard Medium"/>
              </a:rPr>
              <a:t>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Tree>
    <p:extLst>
      <p:ext uri="{BB962C8B-B14F-4D97-AF65-F5344CB8AC3E}">
        <p14:creationId xmlns:p14="http://schemas.microsoft.com/office/powerpoint/2010/main" val="63800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E4F7-0F71-B120-D7CF-629D8E248A4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D0F05D1-7B46-EAB7-54A8-3083B2BDC4BE}"/>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A63194C-9E4C-F1C1-C26F-AB4B2C76DAF8}"/>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4" name="TextBox 4">
            <a:extLst>
              <a:ext uri="{FF2B5EF4-FFF2-40B4-BE49-F238E27FC236}">
                <a16:creationId xmlns:a16="http://schemas.microsoft.com/office/drawing/2014/main" id="{8C728C90-A2F5-38C6-97F7-6620E6D3A59B}"/>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a:extLst>
              <a:ext uri="{FF2B5EF4-FFF2-40B4-BE49-F238E27FC236}">
                <a16:creationId xmlns:a16="http://schemas.microsoft.com/office/drawing/2014/main" id="{98B51604-8027-F250-BCC6-6B0F8557668A}"/>
              </a:ext>
            </a:extLst>
          </p:cNvPr>
          <p:cNvSpPr txBox="1"/>
          <p:nvPr/>
        </p:nvSpPr>
        <p:spPr>
          <a:xfrm>
            <a:off x="762000" y="660400"/>
            <a:ext cx="99060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sp>
        <p:nvSpPr>
          <p:cNvPr id="6" name="TextBox 6">
            <a:extLst>
              <a:ext uri="{FF2B5EF4-FFF2-40B4-BE49-F238E27FC236}">
                <a16:creationId xmlns:a16="http://schemas.microsoft.com/office/drawing/2014/main" id="{C5B699BE-FA9C-BEBC-8047-26C946F7A8AC}"/>
              </a:ext>
            </a:extLst>
          </p:cNvPr>
          <p:cNvSpPr txBox="1"/>
          <p:nvPr/>
        </p:nvSpPr>
        <p:spPr>
          <a:xfrm>
            <a:off x="1155700" y="1930400"/>
            <a:ext cx="15786100" cy="660400"/>
          </a:xfrm>
          <a:prstGeom prst="rect">
            <a:avLst/>
          </a:prstGeom>
        </p:spPr>
        <p:txBody>
          <a:bodyPr lIns="0" tIns="0" rIns="0" bIns="0" rtlCol="0" anchor="t"/>
          <a:lstStyle/>
          <a:p>
            <a:pPr lvl="0" algn="l">
              <a:lnSpc>
                <a:spcPct val="116199"/>
              </a:lnSpc>
            </a:pPr>
            <a:r>
              <a:rPr lang="en-US" sz="3700" b="0" i="0" u="none" strike="noStrike">
                <a:solidFill>
                  <a:srgbClr val="000000"/>
                </a:solidFill>
                <a:latin typeface="Pretendard Medium"/>
              </a:rPr>
              <a:t>2. Random Masking Insertion</a:t>
            </a:r>
          </a:p>
        </p:txBody>
      </p:sp>
      <p:pic>
        <p:nvPicPr>
          <p:cNvPr id="7" name="Picture 7">
            <a:extLst>
              <a:ext uri="{FF2B5EF4-FFF2-40B4-BE49-F238E27FC236}">
                <a16:creationId xmlns:a16="http://schemas.microsoft.com/office/drawing/2014/main" id="{503CE91E-4EFA-B2C1-A453-7550B51CD2DD}"/>
              </a:ext>
            </a:extLst>
          </p:cNvPr>
          <p:cNvPicPr>
            <a:picLocks noChangeAspect="1"/>
          </p:cNvPicPr>
          <p:nvPr/>
        </p:nvPicPr>
        <p:blipFill>
          <a:blip r:embed="rId3"/>
          <a:stretch>
            <a:fillRect/>
          </a:stretch>
        </p:blipFill>
        <p:spPr>
          <a:xfrm rot="5400000">
            <a:off x="8699500" y="4432300"/>
            <a:ext cx="889000" cy="558800"/>
          </a:xfrm>
          <a:prstGeom prst="rect">
            <a:avLst/>
          </a:prstGeom>
        </p:spPr>
      </p:pic>
      <p:pic>
        <p:nvPicPr>
          <p:cNvPr id="8" name="Picture 8">
            <a:extLst>
              <a:ext uri="{FF2B5EF4-FFF2-40B4-BE49-F238E27FC236}">
                <a16:creationId xmlns:a16="http://schemas.microsoft.com/office/drawing/2014/main" id="{689E1BF3-22C7-EFED-DC95-4024818E6A48}"/>
              </a:ext>
            </a:extLst>
          </p:cNvPr>
          <p:cNvPicPr>
            <a:picLocks noChangeAspect="1"/>
          </p:cNvPicPr>
          <p:nvPr/>
        </p:nvPicPr>
        <p:blipFill>
          <a:blip r:embed="rId3"/>
          <a:stretch>
            <a:fillRect/>
          </a:stretch>
        </p:blipFill>
        <p:spPr>
          <a:xfrm rot="5400000">
            <a:off x="8699500" y="6870700"/>
            <a:ext cx="889000" cy="558800"/>
          </a:xfrm>
          <a:prstGeom prst="rect">
            <a:avLst/>
          </a:prstGeom>
        </p:spPr>
      </p:pic>
      <p:sp>
        <p:nvSpPr>
          <p:cNvPr id="9" name="TextBox 9">
            <a:extLst>
              <a:ext uri="{FF2B5EF4-FFF2-40B4-BE49-F238E27FC236}">
                <a16:creationId xmlns:a16="http://schemas.microsoft.com/office/drawing/2014/main" id="{2EB85EE0-9265-CB63-62D2-D9BF70C8A6A2}"/>
              </a:ext>
            </a:extLst>
          </p:cNvPr>
          <p:cNvSpPr txBox="1"/>
          <p:nvPr/>
        </p:nvSpPr>
        <p:spPr>
          <a:xfrm>
            <a:off x="1257300" y="3340100"/>
            <a:ext cx="15773400" cy="533400"/>
          </a:xfrm>
          <a:prstGeom prst="rect">
            <a:avLst/>
          </a:prstGeom>
        </p:spPr>
        <p:txBody>
          <a:bodyPr lIns="0" tIns="0" rIns="0" bIns="0" rtlCol="0" anchor="t"/>
          <a:lstStyle/>
          <a:p>
            <a:pPr lvl="0" algn="ctr">
              <a:lnSpc>
                <a:spcPct val="116199"/>
              </a:lnSpc>
            </a:pPr>
            <a:r>
              <a:rPr lang="ko-KR" sz="3000" b="0" i="0" u="none" strike="noStrike" dirty="0">
                <a:solidFill>
                  <a:srgbClr val="000000"/>
                </a:solidFill>
                <a:ea typeface="Pretendard Medium"/>
              </a:rPr>
              <a:t>그런데</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완전히</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죽기에는</a:t>
            </a:r>
            <a:r>
              <a:rPr lang="en-US" sz="3000" b="0" i="0" u="none" strike="noStrike" dirty="0">
                <a:solidFill>
                  <a:srgbClr val="000000"/>
                </a:solidFill>
                <a:latin typeface="Pretendard Medium"/>
              </a:rPr>
              <a:t> 3</a:t>
            </a:r>
            <a:r>
              <a:rPr lang="ko-KR" sz="3000" b="0" i="0" u="none" strike="noStrike" dirty="0">
                <a:solidFill>
                  <a:srgbClr val="000000"/>
                </a:solidFill>
                <a:ea typeface="Pretendard Medium"/>
              </a:rPr>
              <a:t>층이</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너무</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낮았던</a:t>
            </a:r>
            <a:r>
              <a:rPr lang="en-US" sz="3000" b="0" i="0" u="none" strike="noStrike" dirty="0">
                <a:solidFill>
                  <a:srgbClr val="000000"/>
                </a:solidFill>
                <a:latin typeface="Pretendard Medium"/>
              </a:rPr>
              <a:t> </a:t>
            </a:r>
            <a:r>
              <a:rPr lang="ko-KR" sz="3000" b="0" i="0" u="none" strike="noStrike" dirty="0">
                <a:solidFill>
                  <a:srgbClr val="000000"/>
                </a:solidFill>
                <a:ea typeface="Pretendard Medium"/>
              </a:rPr>
              <a:t>거죠</a:t>
            </a:r>
            <a:r>
              <a:rPr lang="en-US" sz="3000" b="0" i="0" u="none" strike="noStrike" dirty="0">
                <a:solidFill>
                  <a:srgbClr val="000000"/>
                </a:solidFill>
                <a:latin typeface="Pretendard Medium"/>
              </a:rPr>
              <a:t>.</a:t>
            </a:r>
          </a:p>
        </p:txBody>
      </p:sp>
      <p:sp>
        <p:nvSpPr>
          <p:cNvPr id="10" name="TextBox 10">
            <a:extLst>
              <a:ext uri="{FF2B5EF4-FFF2-40B4-BE49-F238E27FC236}">
                <a16:creationId xmlns:a16="http://schemas.microsoft.com/office/drawing/2014/main" id="{A5480778-A462-D950-9F13-927BDB0FE8FF}"/>
              </a:ext>
            </a:extLst>
          </p:cNvPr>
          <p:cNvSpPr txBox="1"/>
          <p:nvPr/>
        </p:nvSpPr>
        <p:spPr>
          <a:xfrm>
            <a:off x="1257300" y="56515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ko-KR" sz="3000" b="0" i="0" u="none" strike="noStrike">
                <a:solidFill>
                  <a:srgbClr val="000000"/>
                </a:solidFill>
                <a:ea typeface="Pretendard Medium"/>
              </a:rPr>
              <a:t>완전히</a:t>
            </a:r>
            <a:r>
              <a:rPr lang="en-US" sz="3000" b="0" i="0" u="none" strike="noStrike">
                <a:solidFill>
                  <a:srgbClr val="000000"/>
                </a:solidFill>
                <a:latin typeface="Pretendard Medium"/>
              </a:rPr>
              <a:t>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55855B"/>
                </a:solidFill>
                <a:latin typeface="Pretendard Medium"/>
              </a:rPr>
              <a:t> </a:t>
            </a:r>
            <a:r>
              <a:rPr lang="en-US" sz="3000" b="1" i="0" u="none" strike="noStrike">
                <a:solidFill>
                  <a:srgbClr val="55855B"/>
                </a:solidFill>
                <a:latin typeface="Pretendard Medium"/>
              </a:rPr>
              <a:t>[MASK]</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
        <p:nvSpPr>
          <p:cNvPr id="11" name="TextBox 11">
            <a:extLst>
              <a:ext uri="{FF2B5EF4-FFF2-40B4-BE49-F238E27FC236}">
                <a16:creationId xmlns:a16="http://schemas.microsoft.com/office/drawing/2014/main" id="{47F1027D-0D4F-66C8-6F5C-830870BBAD96}"/>
              </a:ext>
            </a:extLst>
          </p:cNvPr>
          <p:cNvSpPr txBox="1"/>
          <p:nvPr/>
        </p:nvSpPr>
        <p:spPr>
          <a:xfrm>
            <a:off x="9994900" y="4470400"/>
            <a:ext cx="1993900" cy="533400"/>
          </a:xfrm>
          <a:prstGeom prst="rect">
            <a:avLst/>
          </a:prstGeom>
        </p:spPr>
        <p:txBody>
          <a:bodyPr lIns="0" tIns="0" rIns="0" bIns="0" rtlCol="0" anchor="t"/>
          <a:lstStyle/>
          <a:p>
            <a:pPr lvl="0" algn="ctr">
              <a:lnSpc>
                <a:spcPct val="116199"/>
              </a:lnSpc>
            </a:pPr>
            <a:r>
              <a:rPr lang="en-US" sz="3000" b="1" i="0" u="none" strike="noStrike">
                <a:solidFill>
                  <a:srgbClr val="55855B"/>
                </a:solidFill>
                <a:latin typeface="Pretendard Medium"/>
              </a:rPr>
              <a:t>Randomly</a:t>
            </a:r>
          </a:p>
        </p:txBody>
      </p:sp>
      <p:sp>
        <p:nvSpPr>
          <p:cNvPr id="12" name="TextBox 12">
            <a:extLst>
              <a:ext uri="{FF2B5EF4-FFF2-40B4-BE49-F238E27FC236}">
                <a16:creationId xmlns:a16="http://schemas.microsoft.com/office/drawing/2014/main" id="{C6A47B0F-6A79-EE4E-8C0C-A3C73179B8C5}"/>
              </a:ext>
            </a:extLst>
          </p:cNvPr>
          <p:cNvSpPr txBox="1"/>
          <p:nvPr/>
        </p:nvSpPr>
        <p:spPr>
          <a:xfrm>
            <a:off x="9994900" y="6896100"/>
            <a:ext cx="5524500" cy="533400"/>
          </a:xfrm>
          <a:prstGeom prst="rect">
            <a:avLst/>
          </a:prstGeom>
        </p:spPr>
        <p:txBody>
          <a:bodyPr lIns="0" tIns="0" rIns="0" bIns="0" rtlCol="0" anchor="t"/>
          <a:lstStyle/>
          <a:p>
            <a:pPr lvl="0" algn="ctr">
              <a:lnSpc>
                <a:spcPct val="116199"/>
              </a:lnSpc>
            </a:pPr>
            <a:r>
              <a:rPr lang="en-US" sz="3000" b="0" i="0" u="none" strike="noStrike">
                <a:solidFill>
                  <a:srgbClr val="000000"/>
                </a:solidFill>
                <a:latin typeface="Pretendard Medium"/>
              </a:rPr>
              <a:t>KoELECTRA's </a:t>
            </a:r>
            <a:r>
              <a:rPr lang="en-US" sz="3000" b="1" i="0" u="none" strike="noStrike">
                <a:solidFill>
                  <a:srgbClr val="55855B"/>
                </a:solidFill>
                <a:latin typeface="Pretendard Medium"/>
              </a:rPr>
              <a:t>fill-mask</a:t>
            </a:r>
            <a:r>
              <a:rPr lang="en-US" sz="3000" b="0" i="0" u="none" strike="noStrike">
                <a:solidFill>
                  <a:srgbClr val="000000"/>
                </a:solidFill>
                <a:latin typeface="Pretendard Medium"/>
              </a:rPr>
              <a:t> pipeline</a:t>
            </a:r>
          </a:p>
        </p:txBody>
      </p:sp>
      <p:sp>
        <p:nvSpPr>
          <p:cNvPr id="13" name="TextBox 13">
            <a:extLst>
              <a:ext uri="{FF2B5EF4-FFF2-40B4-BE49-F238E27FC236}">
                <a16:creationId xmlns:a16="http://schemas.microsoft.com/office/drawing/2014/main" id="{41C2134F-C63C-14CB-AC81-30BF57FC2387}"/>
              </a:ext>
            </a:extLst>
          </p:cNvPr>
          <p:cNvSpPr txBox="1"/>
          <p:nvPr/>
        </p:nvSpPr>
        <p:spPr>
          <a:xfrm>
            <a:off x="1257300" y="8166100"/>
            <a:ext cx="15773400" cy="533400"/>
          </a:xfrm>
          <a:prstGeom prst="rect">
            <a:avLst/>
          </a:prstGeom>
        </p:spPr>
        <p:txBody>
          <a:bodyPr lIns="0" tIns="0" rIns="0" bIns="0" rtlCol="0" anchor="t"/>
          <a:lstStyle/>
          <a:p>
            <a:pPr lvl="0" algn="ctr">
              <a:lnSpc>
                <a:spcPct val="116199"/>
              </a:lnSpc>
            </a:pPr>
            <a:r>
              <a:rPr lang="ko-KR" sz="3000" b="0" i="0" u="none" strike="noStrike">
                <a:solidFill>
                  <a:srgbClr val="000000"/>
                </a:solidFill>
                <a:ea typeface="Pretendard Medium"/>
              </a:rPr>
              <a:t>그런데</a:t>
            </a:r>
            <a:r>
              <a:rPr lang="en-US" sz="3000" b="0" i="0" u="none" strike="noStrike">
                <a:solidFill>
                  <a:srgbClr val="000000"/>
                </a:solidFill>
                <a:latin typeface="Pretendard Medium"/>
              </a:rPr>
              <a:t> </a:t>
            </a:r>
            <a:r>
              <a:rPr lang="ko-KR" sz="3000" b="0" i="0" u="none" strike="noStrike">
                <a:solidFill>
                  <a:srgbClr val="000000"/>
                </a:solidFill>
                <a:ea typeface="Pretendard Medium"/>
              </a:rPr>
              <a:t>완전히</a:t>
            </a:r>
            <a:r>
              <a:rPr lang="en-US" sz="3000" b="0" i="0" u="none" strike="noStrike">
                <a:solidFill>
                  <a:srgbClr val="000000"/>
                </a:solidFill>
                <a:latin typeface="Pretendard Medium"/>
              </a:rPr>
              <a:t> </a:t>
            </a:r>
            <a:r>
              <a:rPr lang="ko-KR" sz="3000" b="0" i="0" u="none" strike="noStrike">
                <a:solidFill>
                  <a:srgbClr val="000000"/>
                </a:solidFill>
                <a:ea typeface="Pretendard Medium"/>
              </a:rPr>
              <a:t>죽기에는</a:t>
            </a:r>
            <a:r>
              <a:rPr lang="en-US" sz="3000" b="0" i="0" u="none" strike="noStrike">
                <a:solidFill>
                  <a:srgbClr val="000000"/>
                </a:solidFill>
                <a:latin typeface="Pretendard Medium"/>
              </a:rPr>
              <a:t> 3</a:t>
            </a:r>
            <a:r>
              <a:rPr lang="ko-KR" sz="3000" b="0" i="0" u="none" strike="noStrike">
                <a:solidFill>
                  <a:srgbClr val="000000"/>
                </a:solidFill>
                <a:ea typeface="Pretendard Medium"/>
              </a:rPr>
              <a:t>층이</a:t>
            </a:r>
            <a:r>
              <a:rPr lang="en-US" sz="3000" b="0" i="0" u="none" strike="noStrike">
                <a:solidFill>
                  <a:srgbClr val="000000"/>
                </a:solidFill>
                <a:latin typeface="Pretendard Medium"/>
              </a:rPr>
              <a:t> </a:t>
            </a:r>
            <a:r>
              <a:rPr lang="ko-KR" sz="3000" b="0" i="0" u="none" strike="noStrike">
                <a:solidFill>
                  <a:srgbClr val="000000"/>
                </a:solidFill>
                <a:ea typeface="Pretendard Medium"/>
              </a:rPr>
              <a:t>너무</a:t>
            </a:r>
            <a:r>
              <a:rPr lang="en-US" sz="3000" b="0" i="0" u="none" strike="noStrike">
                <a:solidFill>
                  <a:srgbClr val="000000"/>
                </a:solidFill>
                <a:latin typeface="Pretendard Medium"/>
              </a:rPr>
              <a:t> </a:t>
            </a:r>
            <a:r>
              <a:rPr lang="ko-KR" sz="3000" b="0" i="0" u="none" strike="noStrike">
                <a:solidFill>
                  <a:srgbClr val="000000"/>
                </a:solidFill>
                <a:ea typeface="Pretendard Medium"/>
              </a:rPr>
              <a:t>낮았던</a:t>
            </a:r>
            <a:r>
              <a:rPr lang="en-US" sz="3000" b="0" i="0" u="none" strike="noStrike">
                <a:solidFill>
                  <a:srgbClr val="000000"/>
                </a:solidFill>
                <a:latin typeface="Pretendard Medium"/>
              </a:rPr>
              <a:t> </a:t>
            </a:r>
            <a:r>
              <a:rPr lang="ko-KR" sz="3000" b="1" i="0" u="none" strike="noStrike">
                <a:solidFill>
                  <a:srgbClr val="55855B"/>
                </a:solidFill>
                <a:ea typeface="Pretendard Medium"/>
              </a:rPr>
              <a:t>그런</a:t>
            </a:r>
            <a:r>
              <a:rPr lang="en-US" sz="3000" b="0" i="0" u="none" strike="noStrike">
                <a:solidFill>
                  <a:srgbClr val="000000"/>
                </a:solidFill>
                <a:latin typeface="Pretendard Medium"/>
              </a:rPr>
              <a:t> </a:t>
            </a:r>
            <a:r>
              <a:rPr lang="ko-KR" sz="3000" b="0" i="0" u="none" strike="noStrike">
                <a:solidFill>
                  <a:srgbClr val="000000"/>
                </a:solidFill>
                <a:ea typeface="Pretendard Medium"/>
              </a:rPr>
              <a:t>거죠</a:t>
            </a:r>
            <a:r>
              <a:rPr lang="en-US" sz="3000" b="0" i="0" u="none" strike="noStrike">
                <a:solidFill>
                  <a:srgbClr val="000000"/>
                </a:solidFill>
                <a:latin typeface="Pretendard Medium"/>
              </a:rPr>
              <a:t>.</a:t>
            </a:r>
          </a:p>
        </p:txBody>
      </p:sp>
    </p:spTree>
    <p:extLst>
      <p:ext uri="{BB962C8B-B14F-4D97-AF65-F5344CB8AC3E}">
        <p14:creationId xmlns:p14="http://schemas.microsoft.com/office/powerpoint/2010/main" val="96799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6115-F7BB-E323-5459-CFF02316CAF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4F7762A-BB45-0FEC-0E5B-FCF89ED6DBE3}"/>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0A209432-D4A8-0ABD-2A76-C44E02C8CC0A}"/>
              </a:ext>
            </a:extLst>
          </p:cNvPr>
          <p:cNvPicPr>
            <a:picLocks noChangeAspect="1"/>
          </p:cNvPicPr>
          <p:nvPr/>
        </p:nvPicPr>
        <p:blipFill>
          <a:blip r:embed="rId2"/>
          <a:stretch>
            <a:fillRect/>
          </a:stretch>
        </p:blipFill>
        <p:spPr>
          <a:xfrm>
            <a:off x="-25400" y="10198100"/>
            <a:ext cx="18338800" cy="101600"/>
          </a:xfrm>
          <a:prstGeom prst="rect">
            <a:avLst/>
          </a:prstGeom>
        </p:spPr>
      </p:pic>
      <p:pic>
        <p:nvPicPr>
          <p:cNvPr id="4" name="Picture 4">
            <a:extLst>
              <a:ext uri="{FF2B5EF4-FFF2-40B4-BE49-F238E27FC236}">
                <a16:creationId xmlns:a16="http://schemas.microsoft.com/office/drawing/2014/main" id="{01EDF0B7-9AC8-614A-1E1F-3D08DDC23F7A}"/>
              </a:ext>
            </a:extLst>
          </p:cNvPr>
          <p:cNvPicPr>
            <a:picLocks noChangeAspect="1"/>
          </p:cNvPicPr>
          <p:nvPr/>
        </p:nvPicPr>
        <p:blipFill>
          <a:blip r:embed="rId3"/>
          <a:stretch>
            <a:fillRect/>
          </a:stretch>
        </p:blipFill>
        <p:spPr>
          <a:xfrm>
            <a:off x="1828800" y="2006600"/>
            <a:ext cx="6654800" cy="6781800"/>
          </a:xfrm>
          <a:prstGeom prst="rect">
            <a:avLst/>
          </a:prstGeom>
        </p:spPr>
      </p:pic>
      <p:sp>
        <p:nvSpPr>
          <p:cNvPr id="5" name="TextBox 5">
            <a:extLst>
              <a:ext uri="{FF2B5EF4-FFF2-40B4-BE49-F238E27FC236}">
                <a16:creationId xmlns:a16="http://schemas.microsoft.com/office/drawing/2014/main" id="{3F56D6AE-7082-39C3-41F6-832F141BAAA5}"/>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6A10D581-E6F1-95AE-C559-BFB08A4CE0EA}"/>
              </a:ext>
            </a:extLst>
          </p:cNvPr>
          <p:cNvSpPr txBox="1"/>
          <p:nvPr/>
        </p:nvSpPr>
        <p:spPr>
          <a:xfrm>
            <a:off x="762000" y="660400"/>
            <a:ext cx="92202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sp>
        <p:nvSpPr>
          <p:cNvPr id="7" name="TextBox 7">
            <a:extLst>
              <a:ext uri="{FF2B5EF4-FFF2-40B4-BE49-F238E27FC236}">
                <a16:creationId xmlns:a16="http://schemas.microsoft.com/office/drawing/2014/main" id="{5BA7C50D-686F-63A3-F0DA-B3FA4318FABB}"/>
              </a:ext>
            </a:extLst>
          </p:cNvPr>
          <p:cNvSpPr txBox="1"/>
          <p:nvPr/>
        </p:nvSpPr>
        <p:spPr>
          <a:xfrm>
            <a:off x="1790700" y="2413000"/>
            <a:ext cx="6756400" cy="1358900"/>
          </a:xfrm>
          <a:prstGeom prst="rect">
            <a:avLst/>
          </a:prstGeom>
        </p:spPr>
        <p:txBody>
          <a:bodyPr lIns="0" tIns="0" rIns="0" bIns="0" rtlCol="0" anchor="t"/>
          <a:lstStyle/>
          <a:p>
            <a:pPr lvl="0" algn="ctr">
              <a:lnSpc>
                <a:spcPct val="116199"/>
              </a:lnSpc>
            </a:pPr>
            <a:r>
              <a:rPr lang="en-US" sz="3800" b="0" i="0" u="none" strike="noStrike">
                <a:solidFill>
                  <a:srgbClr val="000000"/>
                </a:solidFill>
                <a:latin typeface="Pretendard Medium"/>
              </a:rPr>
              <a:t>Random Masking </a:t>
            </a:r>
          </a:p>
          <a:p>
            <a:pPr lvl="0" algn="ctr">
              <a:lnSpc>
                <a:spcPct val="116199"/>
              </a:lnSpc>
            </a:pPr>
            <a:r>
              <a:rPr lang="en-US" sz="3800" b="1" i="0" u="none" strike="noStrike">
                <a:solidFill>
                  <a:srgbClr val="55855B"/>
                </a:solidFill>
                <a:latin typeface="Pretendard Medium"/>
              </a:rPr>
              <a:t>Replacement</a:t>
            </a:r>
          </a:p>
        </p:txBody>
      </p:sp>
      <p:pic>
        <p:nvPicPr>
          <p:cNvPr id="8" name="Picture 8">
            <a:extLst>
              <a:ext uri="{FF2B5EF4-FFF2-40B4-BE49-F238E27FC236}">
                <a16:creationId xmlns:a16="http://schemas.microsoft.com/office/drawing/2014/main" id="{316D8C70-1B62-3B3D-6659-C3529067C30A}"/>
              </a:ext>
            </a:extLst>
          </p:cNvPr>
          <p:cNvPicPr>
            <a:picLocks noChangeAspect="1"/>
          </p:cNvPicPr>
          <p:nvPr/>
        </p:nvPicPr>
        <p:blipFill>
          <a:blip r:embed="rId4"/>
          <a:stretch>
            <a:fillRect/>
          </a:stretch>
        </p:blipFill>
        <p:spPr>
          <a:xfrm>
            <a:off x="2362200" y="4584700"/>
            <a:ext cx="952500" cy="952500"/>
          </a:xfrm>
          <a:prstGeom prst="rect">
            <a:avLst/>
          </a:prstGeom>
        </p:spPr>
      </p:pic>
      <p:pic>
        <p:nvPicPr>
          <p:cNvPr id="9" name="Picture 9">
            <a:extLst>
              <a:ext uri="{FF2B5EF4-FFF2-40B4-BE49-F238E27FC236}">
                <a16:creationId xmlns:a16="http://schemas.microsoft.com/office/drawing/2014/main" id="{F5866D7B-9FC3-0479-1773-CF931DD53C6C}"/>
              </a:ext>
            </a:extLst>
          </p:cNvPr>
          <p:cNvPicPr>
            <a:picLocks noChangeAspect="1"/>
          </p:cNvPicPr>
          <p:nvPr/>
        </p:nvPicPr>
        <p:blipFill>
          <a:blip r:embed="rId5"/>
          <a:stretch>
            <a:fillRect/>
          </a:stretch>
        </p:blipFill>
        <p:spPr>
          <a:xfrm>
            <a:off x="2362200" y="6769100"/>
            <a:ext cx="952500" cy="952500"/>
          </a:xfrm>
          <a:prstGeom prst="rect">
            <a:avLst/>
          </a:prstGeom>
        </p:spPr>
      </p:pic>
      <p:sp>
        <p:nvSpPr>
          <p:cNvPr id="10" name="TextBox 10">
            <a:extLst>
              <a:ext uri="{FF2B5EF4-FFF2-40B4-BE49-F238E27FC236}">
                <a16:creationId xmlns:a16="http://schemas.microsoft.com/office/drawing/2014/main" id="{6243A257-5215-22FE-61C2-431F680CEEC0}"/>
              </a:ext>
            </a:extLst>
          </p:cNvPr>
          <p:cNvSpPr txBox="1"/>
          <p:nvPr/>
        </p:nvSpPr>
        <p:spPr>
          <a:xfrm>
            <a:off x="3530600" y="6731000"/>
            <a:ext cx="4432300" cy="1054100"/>
          </a:xfrm>
          <a:prstGeom prst="rect">
            <a:avLst/>
          </a:prstGeom>
        </p:spPr>
        <p:txBody>
          <a:bodyPr lIns="0" tIns="0" rIns="0" bIns="0" rtlCol="0" anchor="t"/>
          <a:lstStyle/>
          <a:p>
            <a:pPr lvl="0" algn="l">
              <a:lnSpc>
                <a:spcPct val="116199"/>
              </a:lnSpc>
            </a:pPr>
            <a:r>
              <a:rPr lang="en-US" sz="3000" b="0" i="0" u="none" strike="noStrike">
                <a:solidFill>
                  <a:srgbClr val="000000"/>
                </a:solidFill>
                <a:latin typeface="Pretendard Medium"/>
              </a:rPr>
              <a:t>Limited semantic change</a:t>
            </a:r>
          </a:p>
          <a:p>
            <a:pPr lvl="0" algn="l">
              <a:lnSpc>
                <a:spcPct val="116199"/>
              </a:lnSpc>
            </a:pPr>
            <a:r>
              <a:rPr lang="en-US" sz="3000" b="0" i="0" u="none" strike="noStrike">
                <a:solidFill>
                  <a:srgbClr val="000000"/>
                </a:solidFill>
                <a:latin typeface="Pretendard Medium"/>
              </a:rPr>
              <a:t>-&gt; Generatesimilar data</a:t>
            </a:r>
          </a:p>
        </p:txBody>
      </p:sp>
      <p:sp>
        <p:nvSpPr>
          <p:cNvPr id="11" name="TextBox 11">
            <a:extLst>
              <a:ext uri="{FF2B5EF4-FFF2-40B4-BE49-F238E27FC236}">
                <a16:creationId xmlns:a16="http://schemas.microsoft.com/office/drawing/2014/main" id="{4D1E6C3B-BA83-D5F1-A5F3-83FB71341F06}"/>
              </a:ext>
            </a:extLst>
          </p:cNvPr>
          <p:cNvSpPr txBox="1"/>
          <p:nvPr/>
        </p:nvSpPr>
        <p:spPr>
          <a:xfrm>
            <a:off x="3530600" y="4330700"/>
            <a:ext cx="4330700" cy="1574800"/>
          </a:xfrm>
          <a:prstGeom prst="rect">
            <a:avLst/>
          </a:prstGeom>
        </p:spPr>
        <p:txBody>
          <a:bodyPr lIns="0" tIns="0" rIns="0" bIns="0" rtlCol="0" anchor="t"/>
          <a:lstStyle/>
          <a:p>
            <a:pPr lvl="0" algn="l">
              <a:lnSpc>
                <a:spcPct val="116199"/>
              </a:lnSpc>
            </a:pPr>
            <a:r>
              <a:rPr lang="en-US" sz="3000" b="0" i="0" u="none" strike="noStrike">
                <a:solidFill>
                  <a:srgbClr val="000000"/>
                </a:solidFill>
                <a:latin typeface="Pretendard Medium"/>
              </a:rPr>
              <a:t>Vocabulary diversity</a:t>
            </a:r>
          </a:p>
          <a:p>
            <a:pPr lvl="0" algn="l">
              <a:lnSpc>
                <a:spcPct val="116199"/>
              </a:lnSpc>
            </a:pPr>
            <a:r>
              <a:rPr lang="en-US" sz="3000" b="0" i="0" u="none" strike="noStrike">
                <a:solidFill>
                  <a:srgbClr val="000000"/>
                </a:solidFill>
                <a:latin typeface="Pretendard Medium"/>
              </a:rPr>
              <a:t>-&gt; Different expressions</a:t>
            </a:r>
          </a:p>
          <a:p>
            <a:pPr lvl="0" algn="l">
              <a:lnSpc>
                <a:spcPct val="116199"/>
              </a:lnSpc>
            </a:pPr>
            <a:r>
              <a:rPr lang="en-US" sz="3000" b="0" i="0" u="none" strike="noStrike">
                <a:solidFill>
                  <a:srgbClr val="000000"/>
                </a:solidFill>
                <a:latin typeface="Pretendard Medium"/>
              </a:rPr>
              <a:t>for context </a:t>
            </a:r>
          </a:p>
        </p:txBody>
      </p:sp>
      <p:pic>
        <p:nvPicPr>
          <p:cNvPr id="12" name="Picture 12">
            <a:extLst>
              <a:ext uri="{FF2B5EF4-FFF2-40B4-BE49-F238E27FC236}">
                <a16:creationId xmlns:a16="http://schemas.microsoft.com/office/drawing/2014/main" id="{B852C6A9-7A10-1D56-FD93-BCA5928348E1}"/>
              </a:ext>
            </a:extLst>
          </p:cNvPr>
          <p:cNvPicPr>
            <a:picLocks noChangeAspect="1"/>
          </p:cNvPicPr>
          <p:nvPr/>
        </p:nvPicPr>
        <p:blipFill>
          <a:blip r:embed="rId3"/>
          <a:stretch>
            <a:fillRect/>
          </a:stretch>
        </p:blipFill>
        <p:spPr>
          <a:xfrm>
            <a:off x="10033000" y="2006600"/>
            <a:ext cx="6654800" cy="6781800"/>
          </a:xfrm>
          <a:prstGeom prst="rect">
            <a:avLst/>
          </a:prstGeom>
        </p:spPr>
      </p:pic>
      <p:sp>
        <p:nvSpPr>
          <p:cNvPr id="13" name="TextBox 13">
            <a:extLst>
              <a:ext uri="{FF2B5EF4-FFF2-40B4-BE49-F238E27FC236}">
                <a16:creationId xmlns:a16="http://schemas.microsoft.com/office/drawing/2014/main" id="{DD7510D1-037D-A91F-8CAA-3B7F486C8E98}"/>
              </a:ext>
            </a:extLst>
          </p:cNvPr>
          <p:cNvSpPr txBox="1"/>
          <p:nvPr/>
        </p:nvSpPr>
        <p:spPr>
          <a:xfrm>
            <a:off x="9982200" y="2413000"/>
            <a:ext cx="6756400" cy="1358900"/>
          </a:xfrm>
          <a:prstGeom prst="rect">
            <a:avLst/>
          </a:prstGeom>
        </p:spPr>
        <p:txBody>
          <a:bodyPr lIns="0" tIns="0" rIns="0" bIns="0" rtlCol="0" anchor="t"/>
          <a:lstStyle/>
          <a:p>
            <a:pPr lvl="0" algn="ctr">
              <a:lnSpc>
                <a:spcPct val="116199"/>
              </a:lnSpc>
            </a:pPr>
            <a:r>
              <a:rPr lang="en-US" sz="3800" b="0" i="0" u="none" strike="noStrike">
                <a:solidFill>
                  <a:srgbClr val="000000"/>
                </a:solidFill>
                <a:latin typeface="Pretendard Medium"/>
              </a:rPr>
              <a:t>Random Masking </a:t>
            </a:r>
          </a:p>
          <a:p>
            <a:pPr lvl="0" algn="ctr">
              <a:lnSpc>
                <a:spcPct val="116199"/>
              </a:lnSpc>
            </a:pPr>
            <a:r>
              <a:rPr lang="en-US" sz="3800" b="1" i="0" u="none" strike="noStrike">
                <a:solidFill>
                  <a:srgbClr val="55855B"/>
                </a:solidFill>
                <a:latin typeface="Pretendard Medium"/>
              </a:rPr>
              <a:t>Insertion</a:t>
            </a:r>
          </a:p>
        </p:txBody>
      </p:sp>
      <p:pic>
        <p:nvPicPr>
          <p:cNvPr id="14" name="Picture 14">
            <a:extLst>
              <a:ext uri="{FF2B5EF4-FFF2-40B4-BE49-F238E27FC236}">
                <a16:creationId xmlns:a16="http://schemas.microsoft.com/office/drawing/2014/main" id="{AAE0A1CB-3423-ADA2-DEDD-2D6E498FE664}"/>
              </a:ext>
            </a:extLst>
          </p:cNvPr>
          <p:cNvPicPr>
            <a:picLocks noChangeAspect="1"/>
          </p:cNvPicPr>
          <p:nvPr/>
        </p:nvPicPr>
        <p:blipFill>
          <a:blip r:embed="rId4"/>
          <a:stretch>
            <a:fillRect/>
          </a:stretch>
        </p:blipFill>
        <p:spPr>
          <a:xfrm>
            <a:off x="10553700" y="4584700"/>
            <a:ext cx="952500" cy="952500"/>
          </a:xfrm>
          <a:prstGeom prst="rect">
            <a:avLst/>
          </a:prstGeom>
        </p:spPr>
      </p:pic>
      <p:pic>
        <p:nvPicPr>
          <p:cNvPr id="15" name="Picture 15">
            <a:extLst>
              <a:ext uri="{FF2B5EF4-FFF2-40B4-BE49-F238E27FC236}">
                <a16:creationId xmlns:a16="http://schemas.microsoft.com/office/drawing/2014/main" id="{0EA90CEB-EDC4-2F56-2220-F9F890F976FA}"/>
              </a:ext>
            </a:extLst>
          </p:cNvPr>
          <p:cNvPicPr>
            <a:picLocks noChangeAspect="1"/>
          </p:cNvPicPr>
          <p:nvPr/>
        </p:nvPicPr>
        <p:blipFill>
          <a:blip r:embed="rId5"/>
          <a:stretch>
            <a:fillRect/>
          </a:stretch>
        </p:blipFill>
        <p:spPr>
          <a:xfrm>
            <a:off x="10553700" y="6769100"/>
            <a:ext cx="952500" cy="952500"/>
          </a:xfrm>
          <a:prstGeom prst="rect">
            <a:avLst/>
          </a:prstGeom>
        </p:spPr>
      </p:pic>
      <p:sp>
        <p:nvSpPr>
          <p:cNvPr id="16" name="TextBox 16">
            <a:extLst>
              <a:ext uri="{FF2B5EF4-FFF2-40B4-BE49-F238E27FC236}">
                <a16:creationId xmlns:a16="http://schemas.microsoft.com/office/drawing/2014/main" id="{3FB72048-5D03-0C12-747A-2F0FCA8C459B}"/>
              </a:ext>
            </a:extLst>
          </p:cNvPr>
          <p:cNvSpPr txBox="1"/>
          <p:nvPr/>
        </p:nvSpPr>
        <p:spPr>
          <a:xfrm>
            <a:off x="11684000" y="4330700"/>
            <a:ext cx="4330700" cy="1574800"/>
          </a:xfrm>
          <a:prstGeom prst="rect">
            <a:avLst/>
          </a:prstGeom>
        </p:spPr>
        <p:txBody>
          <a:bodyPr lIns="0" tIns="0" rIns="0" bIns="0" rtlCol="0" anchor="t"/>
          <a:lstStyle/>
          <a:p>
            <a:pPr lvl="0" algn="l">
              <a:lnSpc>
                <a:spcPct val="116199"/>
              </a:lnSpc>
            </a:pPr>
            <a:r>
              <a:rPr lang="en-US" sz="3000" b="0" i="0" u="none" strike="noStrike">
                <a:solidFill>
                  <a:srgbClr val="000000"/>
                </a:solidFill>
                <a:latin typeface="Pretendard Medium"/>
              </a:rPr>
              <a:t>Various expressions</a:t>
            </a:r>
          </a:p>
          <a:p>
            <a:pPr lvl="0" algn="l">
              <a:lnSpc>
                <a:spcPct val="116199"/>
              </a:lnSpc>
            </a:pPr>
            <a:r>
              <a:rPr lang="en-US" sz="3000" b="0" i="0" u="none" strike="noStrike">
                <a:solidFill>
                  <a:srgbClr val="000000"/>
                </a:solidFill>
                <a:latin typeface="Pretendard Medium"/>
              </a:rPr>
              <a:t>-&gt; Can be transformed or emphasized</a:t>
            </a:r>
          </a:p>
        </p:txBody>
      </p:sp>
      <p:sp>
        <p:nvSpPr>
          <p:cNvPr id="17" name="TextBox 17">
            <a:extLst>
              <a:ext uri="{FF2B5EF4-FFF2-40B4-BE49-F238E27FC236}">
                <a16:creationId xmlns:a16="http://schemas.microsoft.com/office/drawing/2014/main" id="{26457EF6-762D-9427-A250-4C959BE43CAA}"/>
              </a:ext>
            </a:extLst>
          </p:cNvPr>
          <p:cNvSpPr txBox="1"/>
          <p:nvPr/>
        </p:nvSpPr>
        <p:spPr>
          <a:xfrm>
            <a:off x="11722100" y="6477000"/>
            <a:ext cx="5041900" cy="1574800"/>
          </a:xfrm>
          <a:prstGeom prst="rect">
            <a:avLst/>
          </a:prstGeom>
        </p:spPr>
        <p:txBody>
          <a:bodyPr lIns="0" tIns="0" rIns="0" bIns="0" rtlCol="0" anchor="t"/>
          <a:lstStyle/>
          <a:p>
            <a:pPr lvl="0" algn="l">
              <a:lnSpc>
                <a:spcPct val="116199"/>
              </a:lnSpc>
            </a:pPr>
            <a:r>
              <a:rPr lang="en-US" sz="3000" b="0" i="0" u="none" strike="noStrike">
                <a:solidFill>
                  <a:srgbClr val="000000"/>
                </a:solidFill>
                <a:latin typeface="Pretendard Medium"/>
              </a:rPr>
              <a:t>Meaning distortion</a:t>
            </a:r>
          </a:p>
          <a:p>
            <a:pPr lvl="0" algn="l">
              <a:lnSpc>
                <a:spcPct val="116199"/>
              </a:lnSpc>
            </a:pPr>
            <a:r>
              <a:rPr lang="en-US" sz="3000" b="0" i="0" u="none" strike="noStrike">
                <a:solidFill>
                  <a:srgbClr val="000000"/>
                </a:solidFill>
                <a:latin typeface="Pretendard Medium"/>
              </a:rPr>
              <a:t>-&gt; Meaning of a sentence can be distorted</a:t>
            </a:r>
          </a:p>
        </p:txBody>
      </p:sp>
    </p:spTree>
    <p:extLst>
      <p:ext uri="{BB962C8B-B14F-4D97-AF65-F5344CB8AC3E}">
        <p14:creationId xmlns:p14="http://schemas.microsoft.com/office/powerpoint/2010/main" val="44550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1E613-AC5A-CB87-410D-A46D19E257F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B53FCD9-6969-CF10-5E71-DC0F7554A1E4}"/>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1483D92-1F61-B2C8-99F7-B27ACDA42ED2}"/>
              </a:ext>
            </a:extLst>
          </p:cNvPr>
          <p:cNvPicPr>
            <a:picLocks noChangeAspect="1"/>
          </p:cNvPicPr>
          <p:nvPr/>
        </p:nvPicPr>
        <p:blipFill>
          <a:blip r:embed="rId2"/>
          <a:stretch>
            <a:fillRect/>
          </a:stretch>
        </p:blipFill>
        <p:spPr>
          <a:xfrm>
            <a:off x="-25400" y="10198100"/>
            <a:ext cx="18338800" cy="101600"/>
          </a:xfrm>
          <a:prstGeom prst="rect">
            <a:avLst/>
          </a:prstGeom>
        </p:spPr>
      </p:pic>
      <p:graphicFrame>
        <p:nvGraphicFramePr>
          <p:cNvPr id="4" name="Table 4">
            <a:extLst>
              <a:ext uri="{FF2B5EF4-FFF2-40B4-BE49-F238E27FC236}">
                <a16:creationId xmlns:a16="http://schemas.microsoft.com/office/drawing/2014/main" id="{63662AD6-0936-B7B4-A320-86262C2312A1}"/>
              </a:ext>
            </a:extLst>
          </p:cNvPr>
          <p:cNvGraphicFramePr>
            <a:graphicFrameLocks noGrp="1"/>
          </p:cNvGraphicFramePr>
          <p:nvPr/>
        </p:nvGraphicFramePr>
        <p:xfrm>
          <a:off x="1778000" y="2743200"/>
          <a:ext cx="14719300" cy="5588000"/>
        </p:xfrm>
        <a:graphic>
          <a:graphicData uri="http://schemas.openxmlformats.org/drawingml/2006/table">
            <a:tbl>
              <a:tblPr/>
              <a:tblGrid>
                <a:gridCol w="3403600">
                  <a:extLst>
                    <a:ext uri="{9D8B030D-6E8A-4147-A177-3AD203B41FA5}">
                      <a16:colId xmlns:a16="http://schemas.microsoft.com/office/drawing/2014/main" val="20000"/>
                    </a:ext>
                  </a:extLst>
                </a:gridCol>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gridCol w="2222500">
                  <a:extLst>
                    <a:ext uri="{9D8B030D-6E8A-4147-A177-3AD203B41FA5}">
                      <a16:colId xmlns:a16="http://schemas.microsoft.com/office/drawing/2014/main" val="20003"/>
                    </a:ext>
                  </a:extLst>
                </a:gridCol>
                <a:gridCol w="2311400">
                  <a:extLst>
                    <a:ext uri="{9D8B030D-6E8A-4147-A177-3AD203B41FA5}">
                      <a16:colId xmlns:a16="http://schemas.microsoft.com/office/drawing/2014/main" val="20004"/>
                    </a:ext>
                  </a:extLst>
                </a:gridCol>
                <a:gridCol w="2260600">
                  <a:extLst>
                    <a:ext uri="{9D8B030D-6E8A-4147-A177-3AD203B41FA5}">
                      <a16:colId xmlns:a16="http://schemas.microsoft.com/office/drawing/2014/main" val="20005"/>
                    </a:ext>
                  </a:extLst>
                </a:gridCol>
              </a:tblGrid>
              <a:tr h="1117600">
                <a:tc>
                  <a:txBody>
                    <a:bodyPr/>
                    <a:lstStyle/>
                    <a:p>
                      <a:endParaRPr lang="ko-KR"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Test Acc</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F1-score</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Precision</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Recall</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3000" b="0" i="0" u="none" strike="noStrike">
                          <a:solidFill>
                            <a:srgbClr val="1F1F1F"/>
                          </a:solidFill>
                          <a:latin typeface="Pretendard Regular"/>
                        </a:rPr>
                        <a:t>Cosine </a:t>
                      </a:r>
                      <a:endParaRPr lang="en-US" sz="1100"/>
                    </a:p>
                    <a:p>
                      <a:pPr lvl="0" algn="ctr">
                        <a:lnSpc>
                          <a:spcPct val="116199"/>
                        </a:lnSpc>
                      </a:pPr>
                      <a:r>
                        <a:rPr lang="en-US" sz="3000" b="0" i="0" u="none" strike="noStrike">
                          <a:solidFill>
                            <a:srgbClr val="1F1F1F"/>
                          </a:solidFill>
                          <a:latin typeface="Pretendard Regular"/>
                        </a:rPr>
                        <a:t>Similarity</a:t>
                      </a:r>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1117600">
                <a:tc>
                  <a:txBody>
                    <a:bodyPr/>
                    <a:lstStyle/>
                    <a:p>
                      <a:pPr lvl="0" algn="ctr">
                        <a:lnSpc>
                          <a:spcPct val="116199"/>
                        </a:lnSpc>
                        <a:defRPr/>
                      </a:pPr>
                      <a:r>
                        <a:rPr lang="en-US" sz="3000" b="0" i="0" u="none" strike="noStrike">
                          <a:solidFill>
                            <a:srgbClr val="1F1F1F"/>
                          </a:solidFill>
                          <a:latin typeface="Pretendard Regular"/>
                        </a:rPr>
                        <a:t>base</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0.840</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0.871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0.863</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7600">
                <a:tc>
                  <a:txBody>
                    <a:bodyPr/>
                    <a:lstStyle/>
                    <a:p>
                      <a:pPr lvl="0" algn="ctr">
                        <a:lnSpc>
                          <a:spcPct val="116199"/>
                        </a:lnSpc>
                        <a:defRPr/>
                      </a:pPr>
                      <a:r>
                        <a:rPr lang="en-US" sz="3000" b="0" i="0" u="none" strike="noStrike">
                          <a:solidFill>
                            <a:srgbClr val="1F1F1F"/>
                          </a:solidFill>
                          <a:latin typeface="Pretendard Regular"/>
                        </a:rPr>
                        <a:t> Only Replacement</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0.876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0.855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0.856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0.856</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0.951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17600">
                <a:tc>
                  <a:txBody>
                    <a:bodyPr/>
                    <a:lstStyle/>
                    <a:p>
                      <a:pPr lvl="0" algn="ctr">
                        <a:lnSpc>
                          <a:spcPct val="116199"/>
                        </a:lnSpc>
                        <a:defRPr/>
                      </a:pPr>
                      <a:r>
                        <a:rPr lang="en-US" sz="3000" b="1" i="0" u="none" strike="noStrike">
                          <a:solidFill>
                            <a:srgbClr val="FFFFFF"/>
                          </a:solidFill>
                          <a:latin typeface="Pretendard Regular"/>
                        </a:rPr>
                        <a:t> Only Insertion</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a:solidFill>
                            <a:srgbClr val="FFFFFF"/>
                          </a:solidFill>
                          <a:latin typeface="Pretendard Regular"/>
                        </a:rPr>
                        <a:t>0.867</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a:solidFill>
                            <a:srgbClr val="FFFFFF"/>
                          </a:solidFill>
                          <a:latin typeface="Pretendard Regular"/>
                        </a:rPr>
                        <a:t>0.881</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a:solidFill>
                            <a:srgbClr val="FFFFFF"/>
                          </a:solidFill>
                          <a:latin typeface="Pretendard Regular"/>
                        </a:rPr>
                        <a:t>0.864</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a:solidFill>
                            <a:srgbClr val="FFFFFF"/>
                          </a:solidFill>
                          <a:latin typeface="Pretendard Regular"/>
                        </a:rPr>
                        <a:t>0.885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tc>
                  <a:txBody>
                    <a:bodyPr/>
                    <a:lstStyle/>
                    <a:p>
                      <a:pPr lvl="0" algn="ctr">
                        <a:lnSpc>
                          <a:spcPct val="116199"/>
                        </a:lnSpc>
                        <a:defRPr/>
                      </a:pPr>
                      <a:r>
                        <a:rPr lang="en-US" sz="3000" b="1" i="0" u="none" strike="noStrike">
                          <a:solidFill>
                            <a:srgbClr val="FFFFFF"/>
                          </a:solidFill>
                          <a:latin typeface="Pretendard Regular"/>
                        </a:rPr>
                        <a:t>0.973</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55855B"/>
                    </a:solidFill>
                  </a:tcPr>
                </a:tc>
                <a:extLst>
                  <a:ext uri="{0D108BD9-81ED-4DB2-BD59-A6C34878D82A}">
                    <a16:rowId xmlns:a16="http://schemas.microsoft.com/office/drawing/2014/main" val="10003"/>
                  </a:ext>
                </a:extLst>
              </a:tr>
              <a:tr h="1117600">
                <a:tc>
                  <a:txBody>
                    <a:bodyPr/>
                    <a:lstStyle/>
                    <a:p>
                      <a:pPr lvl="0" algn="ctr">
                        <a:lnSpc>
                          <a:spcPct val="116199"/>
                        </a:lnSpc>
                        <a:defRPr/>
                      </a:pPr>
                      <a:r>
                        <a:rPr lang="en-US" sz="3000" b="0" i="0" u="none" strike="noStrike" dirty="0">
                          <a:solidFill>
                            <a:srgbClr val="1F1F1F"/>
                          </a:solidFill>
                          <a:latin typeface="Pretendard Regular"/>
                        </a:rPr>
                        <a:t>Both</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0.864</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0.864</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a:solidFill>
                            <a:srgbClr val="1F1F1F"/>
                          </a:solidFill>
                          <a:latin typeface="Pretendard Regular"/>
                        </a:rPr>
                        <a:t>0.865</a:t>
                      </a:r>
                      <a:endParaRPr lang="en-US" sz="110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3000" b="0" i="0" u="none" strike="noStrike" dirty="0">
                          <a:solidFill>
                            <a:srgbClr val="1F1F1F"/>
                          </a:solidFill>
                          <a:latin typeface="Pretendard Regular"/>
                        </a:rPr>
                        <a:t>0.964</a:t>
                      </a:r>
                      <a:endParaRPr lang="en-US" sz="11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5" name="TextBox 5">
            <a:extLst>
              <a:ext uri="{FF2B5EF4-FFF2-40B4-BE49-F238E27FC236}">
                <a16:creationId xmlns:a16="http://schemas.microsoft.com/office/drawing/2014/main" id="{9FA21F08-44E0-A7B1-74AC-B8389A8C9821}"/>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4EADBC00-8FD7-5EBD-8758-C9EF706B2037}"/>
              </a:ext>
            </a:extLst>
          </p:cNvPr>
          <p:cNvSpPr txBox="1"/>
          <p:nvPr/>
        </p:nvSpPr>
        <p:spPr>
          <a:xfrm>
            <a:off x="762000" y="660400"/>
            <a:ext cx="90551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altLang="ko-KR" sz="3500" b="1" i="0" u="none" strike="noStrike" spc="100" dirty="0">
                <a:solidFill>
                  <a:srgbClr val="55855B"/>
                </a:solidFill>
                <a:latin typeface="Pretendard Bold"/>
              </a:rPr>
              <a:t>2</a:t>
            </a:r>
            <a:r>
              <a:rPr lang="en-US" sz="3500" b="1" i="0" u="none" strike="noStrike" spc="100" dirty="0">
                <a:solidFill>
                  <a:srgbClr val="55855B"/>
                </a:solidFill>
                <a:latin typeface="Pretendard Bold"/>
              </a:rPr>
              <a:t>. </a:t>
            </a:r>
            <a:r>
              <a:rPr lang="en-US" sz="3500" b="1" spc="100" dirty="0">
                <a:solidFill>
                  <a:srgbClr val="55855B"/>
                </a:solidFill>
                <a:latin typeface="Pretendard Bold"/>
              </a:rPr>
              <a:t>Progress</a:t>
            </a:r>
            <a:r>
              <a:rPr lang="en-US" sz="3500" b="1" i="0" u="none" strike="noStrike" spc="100" dirty="0">
                <a:solidFill>
                  <a:srgbClr val="55855B"/>
                </a:solidFill>
                <a:latin typeface="Pretendard Bold"/>
              </a:rPr>
              <a:t> </a:t>
            </a:r>
            <a:r>
              <a:rPr lang="en-US" sz="3500" b="0"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[AI] </a:t>
            </a:r>
            <a:r>
              <a:rPr lang="en-US" sz="3500" b="0"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Evaluation Metrics</a:t>
            </a:r>
            <a:endParaRPr lang="en-US" sz="3500" b="0" i="0" u="none" strike="noStrike" spc="100" dirty="0">
              <a:solidFill>
                <a:srgbClr val="55855B"/>
              </a:solidFill>
              <a:latin typeface="Pretendard Bold"/>
            </a:endParaRPr>
          </a:p>
        </p:txBody>
      </p:sp>
      <p:sp>
        <p:nvSpPr>
          <p:cNvPr id="7" name="TextBox 7">
            <a:extLst>
              <a:ext uri="{FF2B5EF4-FFF2-40B4-BE49-F238E27FC236}">
                <a16:creationId xmlns:a16="http://schemas.microsoft.com/office/drawing/2014/main" id="{9A038F28-A7F1-45CB-CA39-9B46E7C8ACC6}"/>
              </a:ext>
            </a:extLst>
          </p:cNvPr>
          <p:cNvSpPr txBox="1"/>
          <p:nvPr/>
        </p:nvSpPr>
        <p:spPr>
          <a:xfrm>
            <a:off x="7416800" y="1993900"/>
            <a:ext cx="9055100" cy="533400"/>
          </a:xfrm>
          <a:prstGeom prst="rect">
            <a:avLst/>
          </a:prstGeom>
        </p:spPr>
        <p:txBody>
          <a:bodyPr lIns="0" tIns="0" rIns="0" bIns="0" rtlCol="0" anchor="t"/>
          <a:lstStyle/>
          <a:p>
            <a:pPr lvl="0" algn="r">
              <a:lnSpc>
                <a:spcPct val="116199"/>
              </a:lnSpc>
            </a:pPr>
            <a:r>
              <a:rPr lang="en-US" sz="3000" b="0" i="0" u="none" strike="noStrike">
                <a:solidFill>
                  <a:srgbClr val="000000"/>
                </a:solidFill>
                <a:latin typeface="Pretendard Medium"/>
              </a:rPr>
              <a:t>epoch = 5, batch size = 32, learning rate = 5e-5 </a:t>
            </a:r>
          </a:p>
        </p:txBody>
      </p:sp>
    </p:spTree>
    <p:extLst>
      <p:ext uri="{BB962C8B-B14F-4D97-AF65-F5344CB8AC3E}">
        <p14:creationId xmlns:p14="http://schemas.microsoft.com/office/powerpoint/2010/main" val="3544888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A529D-77A8-11DC-9783-9F014ADCE04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6892E57-51F4-CB40-6E6C-6F9DF1235A87}"/>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6DDE66C7-ED5D-5E01-27E8-F5DA16B67CD3}"/>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922BDDC0-23EA-C435-9FD5-2B4B08CDE5CE}"/>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F6E1FF8A-7093-95DE-299E-6103F292D911}"/>
              </a:ext>
            </a:extLst>
          </p:cNvPr>
          <p:cNvSpPr txBox="1"/>
          <p:nvPr/>
        </p:nvSpPr>
        <p:spPr>
          <a:xfrm>
            <a:off x="762000" y="660400"/>
            <a:ext cx="96012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altLang="ko-KR" sz="3500" b="1" spc="100" dirty="0">
                <a:solidFill>
                  <a:srgbClr val="55855B"/>
                </a:solidFill>
                <a:latin typeface="Pretendard Bold"/>
              </a:rPr>
              <a:t>2</a:t>
            </a:r>
            <a:r>
              <a:rPr lang="en-US" sz="3500" b="1" i="0" u="none" strike="noStrike" spc="100" dirty="0">
                <a:solidFill>
                  <a:srgbClr val="55855B"/>
                </a:solidFill>
                <a:latin typeface="Pretendard Bold"/>
              </a:rPr>
              <a:t>. </a:t>
            </a:r>
            <a:r>
              <a:rPr lang="en-US" sz="3500" b="1" spc="100" dirty="0">
                <a:solidFill>
                  <a:srgbClr val="55855B"/>
                </a:solidFill>
                <a:latin typeface="Pretendard Bold"/>
              </a:rPr>
              <a:t>Progress - </a:t>
            </a:r>
            <a:r>
              <a:rPr lang="en-US" altLang="ko-KR" sz="3500" b="1" i="0" u="none" strike="noStrike" spc="100" dirty="0">
                <a:solidFill>
                  <a:srgbClr val="55855B"/>
                </a:solidFill>
                <a:latin typeface="Pretendard Bold"/>
              </a:rPr>
              <a:t>[AI] Hyperparameter</a:t>
            </a:r>
            <a:r>
              <a:rPr lang="ko-KR" altLang="en-US" sz="3500" b="1" i="0" u="none" strike="noStrike" spc="100" dirty="0">
                <a:solidFill>
                  <a:srgbClr val="55855B"/>
                </a:solidFill>
                <a:latin typeface="Pretendard Bold"/>
              </a:rPr>
              <a:t> </a:t>
            </a:r>
            <a:r>
              <a:rPr lang="en-US" altLang="ko-KR" sz="3500" b="1" i="0" u="none" strike="noStrike" spc="100" dirty="0">
                <a:solidFill>
                  <a:srgbClr val="55855B"/>
                </a:solidFill>
                <a:latin typeface="Pretendard Bold"/>
              </a:rPr>
              <a:t>T</a:t>
            </a:r>
            <a:r>
              <a:rPr lang="en-US" altLang="ko-KR" sz="3500" b="1" spc="100" dirty="0">
                <a:solidFill>
                  <a:srgbClr val="55855B"/>
                </a:solidFill>
                <a:latin typeface="Pretendard Bold"/>
              </a:rPr>
              <a:t>uning</a:t>
            </a:r>
            <a:endParaRPr lang="en-US" sz="3500" b="0" i="0" u="none" strike="noStrike" spc="100" dirty="0">
              <a:solidFill>
                <a:srgbClr val="55855B"/>
              </a:solidFill>
              <a:latin typeface="Pretendard Bold"/>
            </a:endParaRPr>
          </a:p>
        </p:txBody>
      </p:sp>
      <p:grpSp>
        <p:nvGrpSpPr>
          <p:cNvPr id="19" name="그룹 18">
            <a:extLst>
              <a:ext uri="{FF2B5EF4-FFF2-40B4-BE49-F238E27FC236}">
                <a16:creationId xmlns:a16="http://schemas.microsoft.com/office/drawing/2014/main" id="{75B08B0E-997C-BAA6-6A0D-40EB959AC74C}"/>
              </a:ext>
            </a:extLst>
          </p:cNvPr>
          <p:cNvGrpSpPr/>
          <p:nvPr/>
        </p:nvGrpSpPr>
        <p:grpSpPr>
          <a:xfrm>
            <a:off x="2362200" y="2019300"/>
            <a:ext cx="13563600" cy="1828800"/>
            <a:chOff x="2362200" y="3162300"/>
            <a:chExt cx="13563600" cy="1828800"/>
          </a:xfrm>
        </p:grpSpPr>
        <p:sp>
          <p:nvSpPr>
            <p:cNvPr id="12" name="TextBox 10">
              <a:extLst>
                <a:ext uri="{FF2B5EF4-FFF2-40B4-BE49-F238E27FC236}">
                  <a16:creationId xmlns:a16="http://schemas.microsoft.com/office/drawing/2014/main" id="{BCC6EE8F-DAC7-8D92-84CA-E1187D19B7DA}"/>
                </a:ext>
              </a:extLst>
            </p:cNvPr>
            <p:cNvSpPr txBox="1"/>
            <p:nvPr/>
          </p:nvSpPr>
          <p:spPr>
            <a:xfrm>
              <a:off x="2362200" y="3162300"/>
              <a:ext cx="4800600" cy="533400"/>
            </a:xfrm>
            <a:prstGeom prst="rect">
              <a:avLst/>
            </a:prstGeom>
          </p:spPr>
          <p:txBody>
            <a:bodyPr lIns="0" tIns="0" rIns="0" bIns="0" rtlCol="0" anchor="t"/>
            <a:lstStyle/>
            <a:p>
              <a:pPr lvl="0" algn="ctr">
                <a:lnSpc>
                  <a:spcPct val="116199"/>
                </a:lnSpc>
              </a:pPr>
              <a:r>
                <a:rPr lang="en-US" altLang="ko-KR" sz="3000" dirty="0">
                  <a:solidFill>
                    <a:srgbClr val="000000"/>
                  </a:solidFill>
                  <a:latin typeface="Pretendard Medium"/>
                </a:rPr>
                <a:t>Learning</a:t>
              </a:r>
              <a:r>
                <a:rPr lang="ko-KR" altLang="en-US" sz="3000" dirty="0">
                  <a:solidFill>
                    <a:srgbClr val="000000"/>
                  </a:solidFill>
                  <a:latin typeface="Pretendard Medium"/>
                </a:rPr>
                <a:t> </a:t>
              </a:r>
              <a:r>
                <a:rPr lang="en-US" altLang="ko-KR" sz="3000" dirty="0">
                  <a:solidFill>
                    <a:srgbClr val="000000"/>
                  </a:solidFill>
                  <a:latin typeface="Pretendard Medium"/>
                </a:rPr>
                <a:t>rate: [5e-5, 3e-5]</a:t>
              </a:r>
            </a:p>
            <a:p>
              <a:pPr lvl="0" algn="ctr">
                <a:lnSpc>
                  <a:spcPct val="116199"/>
                </a:lnSpc>
              </a:pPr>
              <a:r>
                <a:rPr lang="en-US" altLang="ko-KR" sz="3000" b="0" i="0" u="none" strike="noStrike" dirty="0">
                  <a:solidFill>
                    <a:srgbClr val="000000"/>
                  </a:solidFill>
                  <a:latin typeface="Pretendard Medium"/>
                </a:rPr>
                <a:t>Batch</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size: [16, 32]</a:t>
              </a:r>
              <a:endParaRPr lang="en-US" altLang="ko-KR" sz="3000" dirty="0">
                <a:solidFill>
                  <a:srgbClr val="000000"/>
                </a:solidFill>
                <a:latin typeface="Pretendard Medium"/>
              </a:endParaRPr>
            </a:p>
            <a:p>
              <a:pPr lvl="0" algn="ctr">
                <a:lnSpc>
                  <a:spcPct val="116199"/>
                </a:lnSpc>
              </a:pPr>
              <a:r>
                <a:rPr lang="en-US" altLang="ko-KR" sz="3000" b="0" i="0" u="none" strike="noStrike" dirty="0">
                  <a:solidFill>
                    <a:srgbClr val="000000"/>
                  </a:solidFill>
                  <a:latin typeface="Pretendard Medium"/>
                </a:rPr>
                <a:t>Warmup</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r</a:t>
              </a:r>
              <a:r>
                <a:rPr lang="en-US" altLang="ko-KR" sz="3000" dirty="0">
                  <a:solidFill>
                    <a:srgbClr val="000000"/>
                  </a:solidFill>
                  <a:latin typeface="Pretendard Medium"/>
                </a:rPr>
                <a:t>atio: [0.1, 0.2] </a:t>
              </a:r>
            </a:p>
            <a:p>
              <a:pPr lvl="0" algn="ctr">
                <a:lnSpc>
                  <a:spcPct val="116199"/>
                </a:lnSpc>
              </a:pPr>
              <a:r>
                <a:rPr lang="en-US" altLang="ko-KR" sz="3000" dirty="0">
                  <a:solidFill>
                    <a:srgbClr val="000000"/>
                  </a:solidFill>
                  <a:latin typeface="Pretendard Medium"/>
                </a:rPr>
                <a:t>Dropout rate: 0.1</a:t>
              </a:r>
            </a:p>
            <a:p>
              <a:pPr lvl="0" algn="ctr">
                <a:lnSpc>
                  <a:spcPct val="116199"/>
                </a:lnSpc>
              </a:pPr>
              <a:r>
                <a:rPr lang="en-US" altLang="ko-KR" sz="3000" dirty="0">
                  <a:solidFill>
                    <a:srgbClr val="000000"/>
                  </a:solidFill>
                  <a:latin typeface="Pretendard Medium"/>
                </a:rPr>
                <a:t>E</a:t>
              </a:r>
              <a:r>
                <a:rPr lang="en-US" altLang="ko-KR" sz="3000" b="0" i="0" u="none" strike="noStrike" dirty="0">
                  <a:solidFill>
                    <a:srgbClr val="000000"/>
                  </a:solidFill>
                  <a:latin typeface="Pretendard Medium"/>
                </a:rPr>
                <a:t>pochs: 5</a:t>
              </a:r>
            </a:p>
            <a:p>
              <a:pPr lvl="0" algn="ctr">
                <a:lnSpc>
                  <a:spcPct val="116199"/>
                </a:lnSpc>
              </a:pPr>
              <a:r>
                <a:rPr lang="en-US" altLang="ko-KR" sz="3000" dirty="0">
                  <a:solidFill>
                    <a:srgbClr val="000000"/>
                  </a:solidFill>
                  <a:latin typeface="Pretendard Medium"/>
                </a:rPr>
                <a:t>Max</a:t>
              </a:r>
              <a:r>
                <a:rPr lang="ko-KR" altLang="en-US" sz="3000" dirty="0">
                  <a:solidFill>
                    <a:srgbClr val="000000"/>
                  </a:solidFill>
                  <a:latin typeface="Pretendard Medium"/>
                </a:rPr>
                <a:t> </a:t>
              </a:r>
              <a:r>
                <a:rPr lang="en-US" altLang="ko-KR" sz="3000" dirty="0">
                  <a:solidFill>
                    <a:srgbClr val="000000"/>
                  </a:solidFill>
                  <a:latin typeface="Pretendard Medium"/>
                </a:rPr>
                <a:t>grad norm: 1</a:t>
              </a:r>
            </a:p>
            <a:p>
              <a:pPr lvl="0" algn="ctr">
                <a:lnSpc>
                  <a:spcPct val="116199"/>
                </a:lnSpc>
              </a:pPr>
              <a:r>
                <a:rPr lang="en-US" sz="3000" b="0" i="0" u="none" strike="noStrike" dirty="0">
                  <a:solidFill>
                    <a:srgbClr val="000000"/>
                  </a:solidFill>
                  <a:latin typeface="Pretendard Medium"/>
                </a:rPr>
                <a:t>Log</a:t>
              </a:r>
              <a:r>
                <a:rPr lang="en-US" sz="3000" dirty="0">
                  <a:solidFill>
                    <a:srgbClr val="000000"/>
                  </a:solidFill>
                  <a:latin typeface="Pretendard Medium"/>
                </a:rPr>
                <a:t> interval: 200</a:t>
              </a:r>
            </a:p>
            <a:p>
              <a:pPr lvl="0" algn="ctr">
                <a:lnSpc>
                  <a:spcPct val="116199"/>
                </a:lnSpc>
              </a:pPr>
              <a:r>
                <a:rPr lang="en-US" sz="3000" dirty="0">
                  <a:solidFill>
                    <a:srgbClr val="000000"/>
                  </a:solidFill>
                  <a:latin typeface="Pretendard Medium"/>
                </a:rPr>
                <a:t>Max length: 512</a:t>
              </a:r>
              <a:endParaRPr lang="en-US" sz="3000" b="0" i="0" u="none" strike="noStrike" dirty="0">
                <a:solidFill>
                  <a:srgbClr val="000000"/>
                </a:solidFill>
                <a:latin typeface="Pretendard Medium"/>
              </a:endParaRPr>
            </a:p>
          </p:txBody>
        </p:sp>
        <p:pic>
          <p:nvPicPr>
            <p:cNvPr id="14" name="Picture 8">
              <a:extLst>
                <a:ext uri="{FF2B5EF4-FFF2-40B4-BE49-F238E27FC236}">
                  <a16:creationId xmlns:a16="http://schemas.microsoft.com/office/drawing/2014/main" id="{4E561D5C-98B1-F437-5E00-3F80A5A56195}"/>
                </a:ext>
              </a:extLst>
            </p:cNvPr>
            <p:cNvPicPr>
              <a:picLocks noChangeAspect="1"/>
            </p:cNvPicPr>
            <p:nvPr/>
          </p:nvPicPr>
          <p:blipFill>
            <a:blip r:embed="rId3"/>
            <a:stretch>
              <a:fillRect/>
            </a:stretch>
          </p:blipFill>
          <p:spPr>
            <a:xfrm>
              <a:off x="8699500" y="4432300"/>
              <a:ext cx="889000" cy="558800"/>
            </a:xfrm>
            <a:prstGeom prst="rect">
              <a:avLst/>
            </a:prstGeom>
          </p:spPr>
        </p:pic>
        <p:sp>
          <p:nvSpPr>
            <p:cNvPr id="15" name="TextBox 10">
              <a:extLst>
                <a:ext uri="{FF2B5EF4-FFF2-40B4-BE49-F238E27FC236}">
                  <a16:creationId xmlns:a16="http://schemas.microsoft.com/office/drawing/2014/main" id="{70594D78-27E6-BF07-C50D-DCE61DD7D13D}"/>
                </a:ext>
              </a:extLst>
            </p:cNvPr>
            <p:cNvSpPr txBox="1"/>
            <p:nvPr/>
          </p:nvSpPr>
          <p:spPr>
            <a:xfrm>
              <a:off x="11125200" y="3162300"/>
              <a:ext cx="4800600" cy="533400"/>
            </a:xfrm>
            <a:prstGeom prst="rect">
              <a:avLst/>
            </a:prstGeom>
          </p:spPr>
          <p:txBody>
            <a:bodyPr lIns="0" tIns="0" rIns="0" bIns="0" rtlCol="0" anchor="t"/>
            <a:lstStyle/>
            <a:p>
              <a:pPr lvl="0" algn="ctr">
                <a:lnSpc>
                  <a:spcPct val="116199"/>
                </a:lnSpc>
              </a:pPr>
              <a:r>
                <a:rPr lang="en-US" altLang="ko-KR" sz="3000" dirty="0">
                  <a:solidFill>
                    <a:srgbClr val="000000"/>
                  </a:solidFill>
                  <a:latin typeface="Pretendard Medium"/>
                </a:rPr>
                <a:t>Learning</a:t>
              </a:r>
              <a:r>
                <a:rPr lang="ko-KR" altLang="en-US" sz="3000" dirty="0">
                  <a:solidFill>
                    <a:srgbClr val="000000"/>
                  </a:solidFill>
                  <a:latin typeface="Pretendard Medium"/>
                </a:rPr>
                <a:t> </a:t>
              </a:r>
              <a:r>
                <a:rPr lang="en-US" altLang="ko-KR" sz="3000" dirty="0">
                  <a:solidFill>
                    <a:srgbClr val="000000"/>
                  </a:solidFill>
                  <a:latin typeface="Pretendard Medium"/>
                </a:rPr>
                <a:t>rate: 5e-5</a:t>
              </a:r>
            </a:p>
            <a:p>
              <a:pPr lvl="0" algn="ctr">
                <a:lnSpc>
                  <a:spcPct val="116199"/>
                </a:lnSpc>
              </a:pPr>
              <a:r>
                <a:rPr lang="en-US" altLang="ko-KR" sz="3000" b="0" i="0" u="none" strike="noStrike" dirty="0">
                  <a:solidFill>
                    <a:srgbClr val="000000"/>
                  </a:solidFill>
                  <a:latin typeface="Pretendard Medium"/>
                </a:rPr>
                <a:t>Batch</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size: 16</a:t>
              </a:r>
              <a:endParaRPr lang="en-US" altLang="ko-KR" sz="3000" dirty="0">
                <a:solidFill>
                  <a:srgbClr val="000000"/>
                </a:solidFill>
                <a:latin typeface="Pretendard Medium"/>
              </a:endParaRPr>
            </a:p>
            <a:p>
              <a:pPr lvl="0" algn="ctr">
                <a:lnSpc>
                  <a:spcPct val="116199"/>
                </a:lnSpc>
              </a:pPr>
              <a:r>
                <a:rPr lang="en-US" altLang="ko-KR" sz="3000" b="0" i="0" u="none" strike="noStrike" dirty="0">
                  <a:solidFill>
                    <a:srgbClr val="000000"/>
                  </a:solidFill>
                  <a:latin typeface="Pretendard Medium"/>
                </a:rPr>
                <a:t>Warmup</a:t>
              </a:r>
              <a:r>
                <a:rPr lang="ko-KR" altLang="en-US" sz="3000" b="0" i="0" u="none" strike="noStrike" dirty="0">
                  <a:solidFill>
                    <a:srgbClr val="000000"/>
                  </a:solidFill>
                  <a:latin typeface="Pretendard Medium"/>
                </a:rPr>
                <a:t> </a:t>
              </a:r>
              <a:r>
                <a:rPr lang="en-US" altLang="ko-KR" sz="3000" b="0" i="0" u="none" strike="noStrike" dirty="0">
                  <a:solidFill>
                    <a:srgbClr val="000000"/>
                  </a:solidFill>
                  <a:latin typeface="Pretendard Medium"/>
                </a:rPr>
                <a:t>r</a:t>
              </a:r>
              <a:r>
                <a:rPr lang="en-US" altLang="ko-KR" sz="3000" dirty="0">
                  <a:solidFill>
                    <a:srgbClr val="000000"/>
                  </a:solidFill>
                  <a:latin typeface="Pretendard Medium"/>
                </a:rPr>
                <a:t>atio: 0.2</a:t>
              </a:r>
            </a:p>
            <a:p>
              <a:pPr lvl="0" algn="ctr">
                <a:lnSpc>
                  <a:spcPct val="116199"/>
                </a:lnSpc>
              </a:pPr>
              <a:r>
                <a:rPr lang="en-US" altLang="ko-KR" sz="3000" dirty="0">
                  <a:solidFill>
                    <a:srgbClr val="000000"/>
                  </a:solidFill>
                  <a:latin typeface="Pretendard Medium"/>
                </a:rPr>
                <a:t>Dropout rate: 0.1</a:t>
              </a:r>
            </a:p>
            <a:p>
              <a:pPr lvl="0" algn="ctr">
                <a:lnSpc>
                  <a:spcPct val="116199"/>
                </a:lnSpc>
              </a:pPr>
              <a:r>
                <a:rPr lang="en-US" altLang="ko-KR" sz="3000" dirty="0">
                  <a:solidFill>
                    <a:srgbClr val="000000"/>
                  </a:solidFill>
                  <a:latin typeface="Pretendard Medium"/>
                </a:rPr>
                <a:t>E</a:t>
              </a:r>
              <a:r>
                <a:rPr lang="en-US" altLang="ko-KR" sz="3000" b="0" i="0" u="none" strike="noStrike" dirty="0">
                  <a:solidFill>
                    <a:srgbClr val="000000"/>
                  </a:solidFill>
                  <a:latin typeface="Pretendard Medium"/>
                </a:rPr>
                <a:t>pochs: 5</a:t>
              </a:r>
            </a:p>
            <a:p>
              <a:pPr lvl="0" algn="ctr">
                <a:lnSpc>
                  <a:spcPct val="116199"/>
                </a:lnSpc>
              </a:pPr>
              <a:r>
                <a:rPr lang="en-US" altLang="ko-KR" sz="3000" dirty="0">
                  <a:solidFill>
                    <a:srgbClr val="000000"/>
                  </a:solidFill>
                  <a:latin typeface="Pretendard Medium"/>
                </a:rPr>
                <a:t>Max</a:t>
              </a:r>
              <a:r>
                <a:rPr lang="ko-KR" altLang="en-US" sz="3000" dirty="0">
                  <a:solidFill>
                    <a:srgbClr val="000000"/>
                  </a:solidFill>
                  <a:latin typeface="Pretendard Medium"/>
                </a:rPr>
                <a:t> </a:t>
              </a:r>
              <a:r>
                <a:rPr lang="en-US" altLang="ko-KR" sz="3000" dirty="0">
                  <a:solidFill>
                    <a:srgbClr val="000000"/>
                  </a:solidFill>
                  <a:latin typeface="Pretendard Medium"/>
                </a:rPr>
                <a:t>grad norm: 1</a:t>
              </a:r>
            </a:p>
            <a:p>
              <a:pPr lvl="0" algn="ctr">
                <a:lnSpc>
                  <a:spcPct val="116199"/>
                </a:lnSpc>
              </a:pPr>
              <a:r>
                <a:rPr lang="en-US" sz="3000" b="0" i="0" u="none" strike="noStrike" dirty="0">
                  <a:solidFill>
                    <a:srgbClr val="000000"/>
                  </a:solidFill>
                  <a:latin typeface="Pretendard Medium"/>
                </a:rPr>
                <a:t>Log</a:t>
              </a:r>
              <a:r>
                <a:rPr lang="en-US" sz="3000" dirty="0">
                  <a:solidFill>
                    <a:srgbClr val="000000"/>
                  </a:solidFill>
                  <a:latin typeface="Pretendard Medium"/>
                </a:rPr>
                <a:t> interval: 200</a:t>
              </a:r>
            </a:p>
            <a:p>
              <a:pPr lvl="0" algn="ctr">
                <a:lnSpc>
                  <a:spcPct val="116199"/>
                </a:lnSpc>
              </a:pPr>
              <a:r>
                <a:rPr lang="en-US" sz="3000" dirty="0">
                  <a:solidFill>
                    <a:srgbClr val="000000"/>
                  </a:solidFill>
                  <a:latin typeface="Pretendard Medium"/>
                </a:rPr>
                <a:t>Max length: 512</a:t>
              </a:r>
              <a:endParaRPr lang="en-US" sz="3000" b="0" i="0" u="none" strike="noStrike" dirty="0">
                <a:solidFill>
                  <a:srgbClr val="000000"/>
                </a:solidFill>
                <a:latin typeface="Pretendard Medium"/>
              </a:endParaRPr>
            </a:p>
          </p:txBody>
        </p:sp>
      </p:grpSp>
      <p:graphicFrame>
        <p:nvGraphicFramePr>
          <p:cNvPr id="22" name="Table 4">
            <a:extLst>
              <a:ext uri="{FF2B5EF4-FFF2-40B4-BE49-F238E27FC236}">
                <a16:creationId xmlns:a16="http://schemas.microsoft.com/office/drawing/2014/main" id="{A8B2AD7F-12D4-BF2C-12BD-D5EA795A8292}"/>
              </a:ext>
            </a:extLst>
          </p:cNvPr>
          <p:cNvGraphicFramePr>
            <a:graphicFrameLocks noGrp="1"/>
          </p:cNvGraphicFramePr>
          <p:nvPr/>
        </p:nvGraphicFramePr>
        <p:xfrm>
          <a:off x="3536950" y="7092965"/>
          <a:ext cx="11315700" cy="1961735"/>
        </p:xfrm>
        <a:graphic>
          <a:graphicData uri="http://schemas.openxmlformats.org/drawingml/2006/table">
            <a:tbl>
              <a:tblPr/>
              <a:tblGrid>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gridCol w="2222500">
                  <a:extLst>
                    <a:ext uri="{9D8B030D-6E8A-4147-A177-3AD203B41FA5}">
                      <a16:colId xmlns:a16="http://schemas.microsoft.com/office/drawing/2014/main" val="20003"/>
                    </a:ext>
                  </a:extLst>
                </a:gridCol>
                <a:gridCol w="2311400">
                  <a:extLst>
                    <a:ext uri="{9D8B030D-6E8A-4147-A177-3AD203B41FA5}">
                      <a16:colId xmlns:a16="http://schemas.microsoft.com/office/drawing/2014/main" val="20004"/>
                    </a:ext>
                  </a:extLst>
                </a:gridCol>
                <a:gridCol w="2260600">
                  <a:extLst>
                    <a:ext uri="{9D8B030D-6E8A-4147-A177-3AD203B41FA5}">
                      <a16:colId xmlns:a16="http://schemas.microsoft.com/office/drawing/2014/main" val="20005"/>
                    </a:ext>
                  </a:extLst>
                </a:gridCol>
              </a:tblGrid>
              <a:tr h="1040985">
                <a:tc>
                  <a:txBody>
                    <a:bodyPr/>
                    <a:lstStyle/>
                    <a:p>
                      <a:pPr lvl="0" algn="ctr">
                        <a:lnSpc>
                          <a:spcPct val="116199"/>
                        </a:lnSpc>
                        <a:defRPr/>
                      </a:pPr>
                      <a:r>
                        <a:rPr lang="en-US" sz="2700" b="0" i="0" u="none" strike="noStrike" dirty="0">
                          <a:solidFill>
                            <a:srgbClr val="1F1F1F"/>
                          </a:solidFill>
                          <a:latin typeface="Pretendard Regular"/>
                        </a:rPr>
                        <a:t>Test Acc</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2700" b="0" i="0" u="none" strike="noStrike" dirty="0">
                          <a:solidFill>
                            <a:srgbClr val="1F1F1F"/>
                          </a:solidFill>
                          <a:latin typeface="Pretendard Regular"/>
                        </a:rPr>
                        <a:t>F1-score</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2700" b="0" i="0" u="none" strike="noStrike" dirty="0">
                          <a:solidFill>
                            <a:srgbClr val="1F1F1F"/>
                          </a:solidFill>
                          <a:latin typeface="Pretendard Regular"/>
                        </a:rPr>
                        <a:t>Precision</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2700" b="0" i="0" u="none" strike="noStrike" dirty="0">
                          <a:solidFill>
                            <a:srgbClr val="1F1F1F"/>
                          </a:solidFill>
                          <a:latin typeface="Pretendard Regular"/>
                        </a:rPr>
                        <a:t>Recall</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116199"/>
                        </a:lnSpc>
                        <a:defRPr/>
                      </a:pPr>
                      <a:r>
                        <a:rPr lang="en-US" sz="2700" b="0" i="0" u="none" strike="noStrike" dirty="0">
                          <a:solidFill>
                            <a:srgbClr val="1F1F1F"/>
                          </a:solidFill>
                          <a:latin typeface="Pretendard Regular"/>
                        </a:rPr>
                        <a:t>Cosine </a:t>
                      </a:r>
                      <a:endParaRPr lang="en-US" sz="2700" dirty="0"/>
                    </a:p>
                    <a:p>
                      <a:pPr lvl="0" algn="ctr">
                        <a:lnSpc>
                          <a:spcPct val="116199"/>
                        </a:lnSpc>
                      </a:pPr>
                      <a:r>
                        <a:rPr lang="en-US" sz="2700" b="0" i="0" u="none" strike="noStrike" dirty="0">
                          <a:solidFill>
                            <a:srgbClr val="1F1F1F"/>
                          </a:solidFill>
                          <a:latin typeface="Pretendard Regular"/>
                        </a:rPr>
                        <a:t>Similarity</a:t>
                      </a:r>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920750">
                <a:tc>
                  <a:txBody>
                    <a:bodyPr/>
                    <a:lstStyle/>
                    <a:p>
                      <a:pPr lvl="0" algn="ctr">
                        <a:lnSpc>
                          <a:spcPct val="116199"/>
                        </a:lnSpc>
                        <a:defRPr/>
                      </a:pPr>
                      <a:r>
                        <a:rPr lang="en-US" sz="2700" b="0" i="0" u="none" strike="noStrike" dirty="0">
                          <a:solidFill>
                            <a:srgbClr val="1F1F1F"/>
                          </a:solidFill>
                          <a:latin typeface="Pretendard Regular"/>
                        </a:rPr>
                        <a:t>0.865</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2700" b="0" i="0" u="none" strike="noStrike" dirty="0">
                          <a:solidFill>
                            <a:srgbClr val="1F1F1F"/>
                          </a:solidFill>
                          <a:latin typeface="Pretendard Regular"/>
                        </a:rPr>
                        <a:t>0.864</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2700" b="0" i="0" u="none" strike="noStrike" dirty="0">
                          <a:solidFill>
                            <a:srgbClr val="1F1F1F"/>
                          </a:solidFill>
                          <a:latin typeface="Pretendard Regular"/>
                        </a:rPr>
                        <a:t>0.865</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2700" b="0" i="0" u="none" strike="noStrike" dirty="0">
                          <a:solidFill>
                            <a:srgbClr val="1F1F1F"/>
                          </a:solidFill>
                          <a:latin typeface="Pretendard Regular"/>
                        </a:rPr>
                        <a:t>0.865</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tc>
                  <a:txBody>
                    <a:bodyPr/>
                    <a:lstStyle/>
                    <a:p>
                      <a:pPr lvl="0" algn="ctr">
                        <a:lnSpc>
                          <a:spcPct val="116199"/>
                        </a:lnSpc>
                        <a:defRPr/>
                      </a:pPr>
                      <a:r>
                        <a:rPr lang="en-US" sz="2700" b="0" i="0" u="none" strike="noStrike" dirty="0">
                          <a:solidFill>
                            <a:srgbClr val="1F1F1F"/>
                          </a:solidFill>
                          <a:latin typeface="Pretendard Regular"/>
                        </a:rPr>
                        <a:t>0.989</a:t>
                      </a:r>
                      <a:endParaRPr lang="en-US" sz="2700" dirty="0"/>
                    </a:p>
                  </a:txBody>
                  <a:tcPr marL="19050" marR="19050" marT="19050" marB="19050" anchor="ctr">
                    <a:lnL w="27056" cap="flat" cmpd="sng" algn="ctr">
                      <a:solidFill>
                        <a:srgbClr val="55855B"/>
                      </a:solidFill>
                      <a:prstDash val="solid"/>
                      <a:round/>
                      <a:headEnd type="none" w="med" len="med"/>
                      <a:tailEnd type="none" w="med" len="med"/>
                    </a:lnL>
                    <a:lnR w="27056" cap="flat" cmpd="sng" algn="ctr">
                      <a:solidFill>
                        <a:srgbClr val="55855B"/>
                      </a:solidFill>
                      <a:prstDash val="solid"/>
                      <a:round/>
                      <a:headEnd type="none" w="med" len="med"/>
                      <a:tailEnd type="none" w="med" len="med"/>
                    </a:lnR>
                    <a:lnT w="27056" cap="flat" cmpd="sng" algn="ctr">
                      <a:solidFill>
                        <a:srgbClr val="55855B"/>
                      </a:solidFill>
                      <a:prstDash val="solid"/>
                      <a:round/>
                      <a:headEnd type="none" w="med" len="med"/>
                      <a:tailEnd type="none" w="med" len="med"/>
                    </a:lnT>
                    <a:lnB w="27056" cap="flat" cmpd="sng" algn="ctr">
                      <a:solidFill>
                        <a:srgbClr val="55855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6930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042F4-ACA2-13BB-D4A8-C7F147319E8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3D6C69E-C9CC-B11D-B186-0BC30FC621E7}"/>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CE65EA7B-28EF-D6B2-6104-9D3D9051FE07}"/>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6BDF4F36-8E02-A3FB-6963-5F7BEF0B72C1}"/>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8B65832B-79D4-9B4A-23B6-413BAEB8B34D}"/>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3</a:t>
            </a:r>
            <a:r>
              <a:rPr lang="en-US" sz="3500" b="1" i="0" u="none" strike="noStrike" spc="100" dirty="0">
                <a:solidFill>
                  <a:srgbClr val="55855B"/>
                </a:solidFill>
                <a:latin typeface="Pretendard Bold"/>
              </a:rPr>
              <a:t>. Progress - </a:t>
            </a:r>
            <a:r>
              <a:rPr lang="en-US" altLang="ko-KR" sz="3500" b="1" i="0" u="none" strike="noStrike" spc="100" dirty="0">
                <a:solidFill>
                  <a:srgbClr val="55855B"/>
                </a:solidFill>
                <a:latin typeface="Pretendard Bold"/>
              </a:rPr>
              <a:t>[AI] </a:t>
            </a:r>
            <a:r>
              <a:rPr lang="en-US" sz="3500" b="1" spc="100" dirty="0">
                <a:solidFill>
                  <a:srgbClr val="55855B"/>
                </a:solidFill>
                <a:latin typeface="Pretendard Bold"/>
              </a:rPr>
              <a:t>Model Serving</a:t>
            </a:r>
            <a:endParaRPr lang="en-US" sz="3500" b="0" i="0" u="none" strike="noStrike" spc="100" dirty="0">
              <a:solidFill>
                <a:srgbClr val="55855B"/>
              </a:solidFill>
              <a:latin typeface="Pretendard Bold"/>
            </a:endParaRPr>
          </a:p>
        </p:txBody>
      </p:sp>
      <p:pic>
        <p:nvPicPr>
          <p:cNvPr id="1026" name="Picture 2">
            <a:extLst>
              <a:ext uri="{FF2B5EF4-FFF2-40B4-BE49-F238E27FC236}">
                <a16:creationId xmlns:a16="http://schemas.microsoft.com/office/drawing/2014/main" id="{B54E9F7F-8FEF-7B0F-164F-D206117FF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364118"/>
            <a:ext cx="4724400" cy="1854327"/>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94A67431-0B76-3EEA-376F-453B2942AB55}"/>
              </a:ext>
            </a:extLst>
          </p:cNvPr>
          <p:cNvPicPr>
            <a:picLocks noChangeAspect="1"/>
          </p:cNvPicPr>
          <p:nvPr/>
        </p:nvPicPr>
        <p:blipFill>
          <a:blip r:embed="rId4"/>
          <a:srcRect l="6863" t="8415" r="6863" b="9239"/>
          <a:stretch/>
        </p:blipFill>
        <p:spPr>
          <a:xfrm>
            <a:off x="8077200" y="1943100"/>
            <a:ext cx="8839200" cy="6696364"/>
          </a:xfrm>
          <a:prstGeom prst="rect">
            <a:avLst/>
          </a:prstGeom>
        </p:spPr>
      </p:pic>
    </p:spTree>
    <p:extLst>
      <p:ext uri="{BB962C8B-B14F-4D97-AF65-F5344CB8AC3E}">
        <p14:creationId xmlns:p14="http://schemas.microsoft.com/office/powerpoint/2010/main" val="2877668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317a5b7f26a_0_3"/>
          <p:cNvPicPr preferRelativeResize="0"/>
          <p:nvPr/>
        </p:nvPicPr>
        <p:blipFill rotWithShape="1">
          <a:blip r:embed="rId3">
            <a:alphaModFix/>
          </a:blip>
          <a:srcRect/>
          <a:stretch/>
        </p:blipFill>
        <p:spPr>
          <a:xfrm>
            <a:off x="-25400" y="0"/>
            <a:ext cx="18338801" cy="101600"/>
          </a:xfrm>
          <a:prstGeom prst="rect">
            <a:avLst/>
          </a:prstGeom>
          <a:noFill/>
          <a:ln>
            <a:noFill/>
          </a:ln>
        </p:spPr>
      </p:pic>
      <p:pic>
        <p:nvPicPr>
          <p:cNvPr id="90" name="Google Shape;90;g317a5b7f26a_0_3"/>
          <p:cNvPicPr preferRelativeResize="0"/>
          <p:nvPr/>
        </p:nvPicPr>
        <p:blipFill rotWithShape="1">
          <a:blip r:embed="rId3">
            <a:alphaModFix/>
          </a:blip>
          <a:srcRect/>
          <a:stretch/>
        </p:blipFill>
        <p:spPr>
          <a:xfrm>
            <a:off x="-25400" y="10198100"/>
            <a:ext cx="18338801" cy="101600"/>
          </a:xfrm>
          <a:prstGeom prst="rect">
            <a:avLst/>
          </a:prstGeom>
          <a:noFill/>
          <a:ln>
            <a:noFill/>
          </a:ln>
        </p:spPr>
      </p:pic>
      <p:sp>
        <p:nvSpPr>
          <p:cNvPr id="91" name="Google Shape;91;g317a5b7f26a_0_3"/>
          <p:cNvSpPr txBox="1"/>
          <p:nvPr/>
        </p:nvSpPr>
        <p:spPr>
          <a:xfrm>
            <a:off x="13982700" y="9550400"/>
            <a:ext cx="3733800" cy="304800"/>
          </a:xfrm>
          <a:prstGeom prst="rect">
            <a:avLst/>
          </a:prstGeom>
          <a:noFill/>
          <a:ln>
            <a:noFill/>
          </a:ln>
        </p:spPr>
        <p:txBody>
          <a:bodyPr spcFirstLastPara="1" wrap="square" lIns="0" tIns="0" rIns="0" bIns="0" anchor="t" anchorCtr="0">
            <a:noAutofit/>
          </a:bodyPr>
          <a:lstStyle/>
          <a:p>
            <a:pPr marL="0" marR="0" lvl="0" indent="0" algn="r" rtl="0">
              <a:lnSpc>
                <a:spcPct val="99600"/>
              </a:lnSpc>
              <a:spcBef>
                <a:spcPts val="0"/>
              </a:spcBef>
              <a:spcAft>
                <a:spcPts val="0"/>
              </a:spcAft>
              <a:buNone/>
            </a:pPr>
            <a:r>
              <a:rPr lang="en-US" sz="1700" b="0" i="0" u="none" strike="noStrike" cap="none">
                <a:solidFill>
                  <a:srgbClr val="55855B"/>
                </a:solidFill>
                <a:latin typeface="Arial"/>
                <a:ea typeface="Arial"/>
                <a:cs typeface="Arial"/>
                <a:sym typeface="Arial"/>
              </a:rPr>
              <a:t>Capstone Design Project</a:t>
            </a:r>
            <a:endParaRPr/>
          </a:p>
        </p:txBody>
      </p:sp>
      <p:pic>
        <p:nvPicPr>
          <p:cNvPr id="93" name="Google Shape;93;g317a5b7f26a_0_3"/>
          <p:cNvPicPr preferRelativeResize="0"/>
          <p:nvPr/>
        </p:nvPicPr>
        <p:blipFill>
          <a:blip r:embed="rId4">
            <a:alphaModFix/>
          </a:blip>
          <a:stretch>
            <a:fillRect/>
          </a:stretch>
        </p:blipFill>
        <p:spPr>
          <a:xfrm>
            <a:off x="7239000" y="6010306"/>
            <a:ext cx="8339241" cy="2953126"/>
          </a:xfrm>
          <a:prstGeom prst="rect">
            <a:avLst/>
          </a:prstGeom>
          <a:ln>
            <a:noFill/>
          </a:ln>
          <a:effectLst>
            <a:outerShdw blurRad="292100" dist="139700" dir="2700000" algn="tl" rotWithShape="0">
              <a:srgbClr val="333333">
                <a:alpha val="65000"/>
              </a:srgbClr>
            </a:outerShdw>
          </a:effectLst>
        </p:spPr>
      </p:pic>
      <p:pic>
        <p:nvPicPr>
          <p:cNvPr id="94" name="Google Shape;94;g317a5b7f26a_0_3"/>
          <p:cNvPicPr preferRelativeResize="0"/>
          <p:nvPr/>
        </p:nvPicPr>
        <p:blipFill>
          <a:blip r:embed="rId5">
            <a:alphaModFix/>
          </a:blip>
          <a:stretch>
            <a:fillRect/>
          </a:stretch>
        </p:blipFill>
        <p:spPr>
          <a:xfrm>
            <a:off x="2299565" y="2225708"/>
            <a:ext cx="8339240" cy="2935459"/>
          </a:xfrm>
          <a:prstGeom prst="rect">
            <a:avLst/>
          </a:prstGeom>
          <a:ln>
            <a:noFill/>
          </a:ln>
          <a:effectLst>
            <a:outerShdw blurRad="292100" dist="139700" dir="2700000" algn="tl" rotWithShape="0">
              <a:srgbClr val="333333">
                <a:alpha val="65000"/>
              </a:srgbClr>
            </a:outerShdw>
          </a:effectLst>
        </p:spPr>
      </p:pic>
      <p:sp>
        <p:nvSpPr>
          <p:cNvPr id="3" name="TextBox 6">
            <a:extLst>
              <a:ext uri="{FF2B5EF4-FFF2-40B4-BE49-F238E27FC236}">
                <a16:creationId xmlns:a16="http://schemas.microsoft.com/office/drawing/2014/main" id="{C9108831-84A7-B493-3CEC-0FD48EC75668}"/>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3</a:t>
            </a:r>
            <a:r>
              <a:rPr lang="en-US" sz="3500" b="1" i="0" u="none" strike="noStrike" spc="100" dirty="0">
                <a:solidFill>
                  <a:srgbClr val="55855B"/>
                </a:solidFill>
                <a:latin typeface="Pretendard Bold"/>
              </a:rPr>
              <a:t>. Progress - </a:t>
            </a:r>
            <a:r>
              <a:rPr lang="en-US" altLang="ko-KR" sz="3500" b="1" i="0" u="none" strike="noStrike" spc="100" dirty="0">
                <a:solidFill>
                  <a:srgbClr val="55855B"/>
                </a:solidFill>
                <a:latin typeface="Pretendard Bold"/>
              </a:rPr>
              <a:t>[Front] </a:t>
            </a:r>
            <a:r>
              <a:rPr lang="en-US" sz="3500" b="1" spc="100" dirty="0">
                <a:solidFill>
                  <a:srgbClr val="55855B"/>
                </a:solidFill>
                <a:latin typeface="Pretendard Bold"/>
              </a:rPr>
              <a:t>React-Flask </a:t>
            </a:r>
            <a:endParaRPr lang="en-US" sz="3500" b="0" i="0" u="none" strike="noStrike" spc="100" dirty="0">
              <a:solidFill>
                <a:srgbClr val="55855B"/>
              </a:solidFill>
              <a:latin typeface="Pretendard Bold"/>
            </a:endParaRPr>
          </a:p>
        </p:txBody>
      </p:sp>
      <p:sp>
        <p:nvSpPr>
          <p:cNvPr id="5" name="모서리가 둥근 직사각형 4">
            <a:extLst>
              <a:ext uri="{FF2B5EF4-FFF2-40B4-BE49-F238E27FC236}">
                <a16:creationId xmlns:a16="http://schemas.microsoft.com/office/drawing/2014/main" id="{56A84AA7-CBBD-C564-2D54-4E74DD84D002}"/>
              </a:ext>
            </a:extLst>
          </p:cNvPr>
          <p:cNvSpPr/>
          <p:nvPr/>
        </p:nvSpPr>
        <p:spPr>
          <a:xfrm>
            <a:off x="12124381" y="2933700"/>
            <a:ext cx="5464255" cy="1177047"/>
          </a:xfrm>
          <a:prstGeom prst="roundRect">
            <a:avLst/>
          </a:prstGeom>
          <a:noFill/>
          <a:ln w="76200">
            <a:solidFill>
              <a:srgbClr val="558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6" name="직사각형 5">
            <a:extLst>
              <a:ext uri="{FF2B5EF4-FFF2-40B4-BE49-F238E27FC236}">
                <a16:creationId xmlns:a16="http://schemas.microsoft.com/office/drawing/2014/main" id="{20A1DC21-44EC-8A68-1288-F0FD45E39CD0}"/>
              </a:ext>
            </a:extLst>
          </p:cNvPr>
          <p:cNvSpPr/>
          <p:nvPr/>
        </p:nvSpPr>
        <p:spPr>
          <a:xfrm>
            <a:off x="11201400" y="2467429"/>
            <a:ext cx="1600200" cy="2030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모서리가 둥근 직사각형 6">
            <a:extLst>
              <a:ext uri="{FF2B5EF4-FFF2-40B4-BE49-F238E27FC236}">
                <a16:creationId xmlns:a16="http://schemas.microsoft.com/office/drawing/2014/main" id="{CF2B3C9B-9964-D131-16AE-6E4642135035}"/>
              </a:ext>
            </a:extLst>
          </p:cNvPr>
          <p:cNvSpPr/>
          <p:nvPr/>
        </p:nvSpPr>
        <p:spPr>
          <a:xfrm>
            <a:off x="1677166" y="6892688"/>
            <a:ext cx="4792019" cy="1177047"/>
          </a:xfrm>
          <a:prstGeom prst="roundRect">
            <a:avLst/>
          </a:prstGeom>
          <a:noFill/>
          <a:ln w="76200">
            <a:solidFill>
              <a:srgbClr val="558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2" name="그림 1">
            <a:extLst>
              <a:ext uri="{FF2B5EF4-FFF2-40B4-BE49-F238E27FC236}">
                <a16:creationId xmlns:a16="http://schemas.microsoft.com/office/drawing/2014/main" id="{6C62AD12-634A-BD15-0A4D-69FBB13FDD96}"/>
              </a:ext>
            </a:extLst>
          </p:cNvPr>
          <p:cNvPicPr>
            <a:picLocks noChangeAspect="1"/>
          </p:cNvPicPr>
          <p:nvPr/>
        </p:nvPicPr>
        <p:blipFill>
          <a:blip r:embed="rId6"/>
          <a:stretch>
            <a:fillRect/>
          </a:stretch>
        </p:blipFill>
        <p:spPr>
          <a:xfrm>
            <a:off x="11201400" y="2570431"/>
            <a:ext cx="1845963" cy="1845963"/>
          </a:xfrm>
          <a:prstGeom prst="rect">
            <a:avLst/>
          </a:prstGeom>
        </p:spPr>
      </p:pic>
      <p:sp>
        <p:nvSpPr>
          <p:cNvPr id="8" name="직사각형 7">
            <a:extLst>
              <a:ext uri="{FF2B5EF4-FFF2-40B4-BE49-F238E27FC236}">
                <a16:creationId xmlns:a16="http://schemas.microsoft.com/office/drawing/2014/main" id="{6FB25821-467C-72B9-C7CC-1495BD2BBCF8}"/>
              </a:ext>
            </a:extLst>
          </p:cNvPr>
          <p:cNvSpPr/>
          <p:nvPr/>
        </p:nvSpPr>
        <p:spPr>
          <a:xfrm>
            <a:off x="5267362" y="6561411"/>
            <a:ext cx="1600200" cy="2030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4" name="그림 3">
            <a:extLst>
              <a:ext uri="{FF2B5EF4-FFF2-40B4-BE49-F238E27FC236}">
                <a16:creationId xmlns:a16="http://schemas.microsoft.com/office/drawing/2014/main" id="{E2463B58-882B-3809-C49F-FAC041645342}"/>
              </a:ext>
            </a:extLst>
          </p:cNvPr>
          <p:cNvPicPr>
            <a:picLocks noChangeAspect="1"/>
          </p:cNvPicPr>
          <p:nvPr/>
        </p:nvPicPr>
        <p:blipFill>
          <a:blip r:embed="rId6"/>
          <a:stretch>
            <a:fillRect/>
          </a:stretch>
        </p:blipFill>
        <p:spPr>
          <a:xfrm>
            <a:off x="5080000" y="6558231"/>
            <a:ext cx="1845963" cy="1845963"/>
          </a:xfrm>
          <a:prstGeom prst="rect">
            <a:avLst/>
          </a:prstGeom>
        </p:spPr>
      </p:pic>
      <p:sp>
        <p:nvSpPr>
          <p:cNvPr id="9" name="TextBox 9">
            <a:extLst>
              <a:ext uri="{FF2B5EF4-FFF2-40B4-BE49-F238E27FC236}">
                <a16:creationId xmlns:a16="http://schemas.microsoft.com/office/drawing/2014/main" id="{12530E30-CBD3-9AAF-5DA3-5AE2C1BD58F7}"/>
              </a:ext>
            </a:extLst>
          </p:cNvPr>
          <p:cNvSpPr txBox="1"/>
          <p:nvPr/>
        </p:nvSpPr>
        <p:spPr>
          <a:xfrm>
            <a:off x="7467600" y="3146017"/>
            <a:ext cx="15659100" cy="1663262"/>
          </a:xfrm>
          <a:prstGeom prst="rect">
            <a:avLst/>
          </a:prstGeom>
        </p:spPr>
        <p:txBody>
          <a:bodyPr lIns="0" tIns="0" rIns="0" bIns="0" rtlCol="0" anchor="t"/>
          <a:lstStyle/>
          <a:p>
            <a:pPr lvl="0" algn="ctr"/>
            <a:r>
              <a:rPr lang="en-US" altLang="ko-KR" sz="2400" dirty="0">
                <a:effectLst/>
                <a:latin typeface="Pretendard" panose="02000503000000020004" pitchFamily="2" charset="-127"/>
                <a:ea typeface="Pretendard" panose="02000503000000020004" pitchFamily="2" charset="-127"/>
                <a:cs typeface="Pretendard" panose="02000503000000020004" pitchFamily="2" charset="-127"/>
              </a:rPr>
              <a:t>Experiencing a lot of challenges </a:t>
            </a:r>
          </a:p>
          <a:p>
            <a:pPr lvl="0" algn="ctr"/>
            <a:r>
              <a:rPr lang="en-US" altLang="ko-KR" sz="2400" dirty="0">
                <a:effectLst/>
                <a:latin typeface="Pretendard" panose="02000503000000020004" pitchFamily="2" charset="-127"/>
                <a:ea typeface="Pretendard" panose="02000503000000020004" pitchFamily="2" charset="-127"/>
                <a:cs typeface="Pretendard" panose="02000503000000020004" pitchFamily="2" charset="-127"/>
              </a:rPr>
              <a:t>and feeling overwhelmed</a:t>
            </a:r>
            <a:r>
              <a:rPr lang="ko-KR" altLang="ko-KR" sz="2400" dirty="0">
                <a:effectLst/>
                <a:latin typeface="Pretendard" panose="02000503000000020004" pitchFamily="2" charset="-127"/>
                <a:ea typeface="Pretendard" panose="02000503000000020004" pitchFamily="2" charset="-127"/>
                <a:cs typeface="Pretendard" panose="02000503000000020004" pitchFamily="2" charset="-127"/>
              </a:rPr>
              <a:t> </a:t>
            </a:r>
            <a:endParaRPr lang="en-US" sz="2000" b="0" i="0" u="none" strike="noStrike"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 name="TextBox 9">
            <a:extLst>
              <a:ext uri="{FF2B5EF4-FFF2-40B4-BE49-F238E27FC236}">
                <a16:creationId xmlns:a16="http://schemas.microsoft.com/office/drawing/2014/main" id="{C79090E6-9635-89E4-96A7-44003B644096}"/>
              </a:ext>
            </a:extLst>
          </p:cNvPr>
          <p:cNvSpPr txBox="1"/>
          <p:nvPr/>
        </p:nvSpPr>
        <p:spPr>
          <a:xfrm>
            <a:off x="-4238660" y="7072209"/>
            <a:ext cx="15659100" cy="1663262"/>
          </a:xfrm>
          <a:prstGeom prst="rect">
            <a:avLst/>
          </a:prstGeom>
        </p:spPr>
        <p:txBody>
          <a:bodyPr lIns="0" tIns="0" rIns="0" bIns="0" rtlCol="0" anchor="t"/>
          <a:lstStyle/>
          <a:p>
            <a:pPr lvl="0" algn="ctr"/>
            <a:r>
              <a:rPr lang="en-US" altLang="ko-KR" sz="2800" dirty="0">
                <a:effectLst/>
                <a:latin typeface="Pretendard" panose="02000503000000020004" pitchFamily="2" charset="-127"/>
                <a:ea typeface="Pretendard" panose="02000503000000020004" pitchFamily="2" charset="-127"/>
                <a:cs typeface="Pretendard" panose="02000503000000020004" pitchFamily="2" charset="-127"/>
              </a:rPr>
              <a:t>Experiencing </a:t>
            </a:r>
          </a:p>
          <a:p>
            <a:pPr lvl="0" algn="ctr"/>
            <a:r>
              <a:rPr lang="en-US" altLang="ko-KR" sz="2800" dirty="0">
                <a:latin typeface="Pretendard" panose="02000503000000020004" pitchFamily="2" charset="-127"/>
                <a:ea typeface="Pretendard" panose="02000503000000020004" pitchFamily="2" charset="-127"/>
                <a:cs typeface="Pretendard" panose="02000503000000020004" pitchFamily="2" charset="-127"/>
              </a:rPr>
              <a:t>boredom in life</a:t>
            </a:r>
            <a:endParaRPr lang="en-US" altLang="ko-KR" sz="2800" dirty="0">
              <a:effectLst/>
              <a:latin typeface="Pretendard" panose="02000503000000020004" pitchFamily="2" charset="-127"/>
              <a:ea typeface="Pretendard" panose="02000503000000020004" pitchFamily="2" charset="-127"/>
              <a:cs typeface="Pretendard" panose="02000503000000020004" pitchFamily="2" charset="-12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595650" y="997228"/>
            <a:ext cx="11624820" cy="1231200"/>
          </a:xfrm>
          <a:prstGeom prst="rect">
            <a:avLst/>
          </a:prstGeom>
          <a:noFill/>
          <a:ln>
            <a:noFill/>
          </a:ln>
        </p:spPr>
      </p:pic>
      <p:pic>
        <p:nvPicPr>
          <p:cNvPr id="55" name="Google Shape;55;p13"/>
          <p:cNvPicPr preferRelativeResize="0"/>
          <p:nvPr/>
        </p:nvPicPr>
        <p:blipFill>
          <a:blip r:embed="rId4">
            <a:alphaModFix/>
          </a:blip>
          <a:stretch>
            <a:fillRect/>
          </a:stretch>
        </p:blipFill>
        <p:spPr>
          <a:xfrm>
            <a:off x="161426" y="3814450"/>
            <a:ext cx="9584448" cy="5115548"/>
          </a:xfrm>
          <a:prstGeom prst="rect">
            <a:avLst/>
          </a:prstGeom>
          <a:noFill/>
          <a:ln>
            <a:noFill/>
          </a:ln>
        </p:spPr>
      </p:pic>
      <p:cxnSp>
        <p:nvCxnSpPr>
          <p:cNvPr id="56" name="Google Shape;56;p13"/>
          <p:cNvCxnSpPr>
            <a:endCxn id="55" idx="0"/>
          </p:cNvCxnSpPr>
          <p:nvPr/>
        </p:nvCxnSpPr>
        <p:spPr>
          <a:xfrm flipH="1">
            <a:off x="4953650" y="1914850"/>
            <a:ext cx="641400" cy="1899600"/>
          </a:xfrm>
          <a:prstGeom prst="straightConnector1">
            <a:avLst/>
          </a:prstGeom>
          <a:noFill/>
          <a:ln w="9525" cap="flat" cmpd="sng">
            <a:solidFill>
              <a:schemeClr val="dk2"/>
            </a:solidFill>
            <a:prstDash val="solid"/>
            <a:round/>
            <a:headEnd type="none" w="med" len="med"/>
            <a:tailEnd type="triangle" w="med" len="med"/>
          </a:ln>
        </p:spPr>
      </p:cxnSp>
      <p:cxnSp>
        <p:nvCxnSpPr>
          <p:cNvPr id="57" name="Google Shape;57;p13"/>
          <p:cNvCxnSpPr/>
          <p:nvPr/>
        </p:nvCxnSpPr>
        <p:spPr>
          <a:xfrm rot="10800000" flipH="1">
            <a:off x="2971300" y="5619750"/>
            <a:ext cx="7509000" cy="1231200"/>
          </a:xfrm>
          <a:prstGeom prst="straightConnector1">
            <a:avLst/>
          </a:prstGeom>
          <a:noFill/>
          <a:ln w="9525" cap="flat" cmpd="sng">
            <a:solidFill>
              <a:schemeClr val="dk2"/>
            </a:solidFill>
            <a:prstDash val="solid"/>
            <a:round/>
            <a:headEnd type="none" w="med" len="med"/>
            <a:tailEnd type="triangle" w="med" len="med"/>
          </a:ln>
        </p:spPr>
      </p:cxnSp>
      <p:pic>
        <p:nvPicPr>
          <p:cNvPr id="58" name="Google Shape;58;p13"/>
          <p:cNvPicPr preferRelativeResize="0"/>
          <p:nvPr/>
        </p:nvPicPr>
        <p:blipFill>
          <a:blip r:embed="rId5">
            <a:alphaModFix/>
          </a:blip>
          <a:stretch>
            <a:fillRect/>
          </a:stretch>
        </p:blipFill>
        <p:spPr>
          <a:xfrm>
            <a:off x="10623601" y="3124063"/>
            <a:ext cx="7198098" cy="4038886"/>
          </a:xfrm>
          <a:prstGeom prst="rect">
            <a:avLst/>
          </a:prstGeom>
          <a:noFill/>
          <a:ln>
            <a:noFill/>
          </a:ln>
        </p:spPr>
      </p:pic>
      <p:pic>
        <p:nvPicPr>
          <p:cNvPr id="59" name="Google Shape;59;p13"/>
          <p:cNvPicPr preferRelativeResize="0"/>
          <p:nvPr/>
        </p:nvPicPr>
        <p:blipFill rotWithShape="1">
          <a:blip r:embed="rId6">
            <a:alphaModFix/>
          </a:blip>
          <a:srcRect/>
          <a:stretch/>
        </p:blipFill>
        <p:spPr>
          <a:xfrm>
            <a:off x="-25399" y="0"/>
            <a:ext cx="18338802" cy="101600"/>
          </a:xfrm>
          <a:prstGeom prst="rect">
            <a:avLst/>
          </a:prstGeom>
          <a:noFill/>
          <a:ln>
            <a:noFill/>
          </a:ln>
        </p:spPr>
      </p:pic>
      <p:pic>
        <p:nvPicPr>
          <p:cNvPr id="60" name="Google Shape;60;p13"/>
          <p:cNvPicPr preferRelativeResize="0"/>
          <p:nvPr/>
        </p:nvPicPr>
        <p:blipFill rotWithShape="1">
          <a:blip r:embed="rId6">
            <a:alphaModFix/>
          </a:blip>
          <a:srcRect/>
          <a:stretch/>
        </p:blipFill>
        <p:spPr>
          <a:xfrm>
            <a:off x="-25399" y="10198100"/>
            <a:ext cx="18338802" cy="101600"/>
          </a:xfrm>
          <a:prstGeom prst="rect">
            <a:avLst/>
          </a:prstGeom>
          <a:noFill/>
          <a:ln>
            <a:noFill/>
          </a:ln>
        </p:spPr>
      </p:pic>
      <p:sp>
        <p:nvSpPr>
          <p:cNvPr id="2" name="TextBox 6">
            <a:extLst>
              <a:ext uri="{FF2B5EF4-FFF2-40B4-BE49-F238E27FC236}">
                <a16:creationId xmlns:a16="http://schemas.microsoft.com/office/drawing/2014/main" id="{3397475F-AC46-7A16-9949-47C6A21DE371}"/>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3</a:t>
            </a:r>
            <a:r>
              <a:rPr lang="en-US" sz="3500" b="1" i="0" u="none" strike="noStrike" spc="100" dirty="0">
                <a:solidFill>
                  <a:srgbClr val="55855B"/>
                </a:solidFill>
                <a:latin typeface="Pretendard Bold"/>
              </a:rPr>
              <a:t>. Progress - </a:t>
            </a:r>
            <a:r>
              <a:rPr lang="en-US" altLang="ko-KR" sz="3500" b="1" i="0" u="none" strike="noStrike" spc="100" dirty="0">
                <a:solidFill>
                  <a:srgbClr val="55855B"/>
                </a:solidFill>
                <a:latin typeface="Pretendard Bold"/>
              </a:rPr>
              <a:t>[Front] Build We</a:t>
            </a:r>
            <a:r>
              <a:rPr lang="en-US" altLang="ko-KR" sz="3500" b="1" spc="100" dirty="0">
                <a:solidFill>
                  <a:srgbClr val="55855B"/>
                </a:solidFill>
                <a:latin typeface="Pretendard Bold"/>
              </a:rPr>
              <a:t>bpage</a:t>
            </a:r>
            <a:endParaRPr lang="en-US" sz="3500" b="0" i="0" u="none" strike="noStrike" spc="100" dirty="0">
              <a:solidFill>
                <a:srgbClr val="55855B"/>
              </a:solidFill>
              <a:latin typeface="Pretendard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3370650" y="1078753"/>
            <a:ext cx="12770588" cy="1352550"/>
          </a:xfrm>
          <a:prstGeom prst="rect">
            <a:avLst/>
          </a:prstGeom>
          <a:noFill/>
          <a:ln>
            <a:noFill/>
          </a:ln>
        </p:spPr>
      </p:pic>
      <p:cxnSp>
        <p:nvCxnSpPr>
          <p:cNvPr id="67" name="Google Shape;67;p14"/>
          <p:cNvCxnSpPr/>
          <p:nvPr/>
        </p:nvCxnSpPr>
        <p:spPr>
          <a:xfrm flipH="1">
            <a:off x="8389950" y="1974150"/>
            <a:ext cx="951600" cy="1402200"/>
          </a:xfrm>
          <a:prstGeom prst="straightConnector1">
            <a:avLst/>
          </a:prstGeom>
          <a:noFill/>
          <a:ln w="9525" cap="flat" cmpd="sng">
            <a:solidFill>
              <a:schemeClr val="dk2"/>
            </a:solidFill>
            <a:prstDash val="solid"/>
            <a:round/>
            <a:headEnd type="none" w="med" len="med"/>
            <a:tailEnd type="triangle" w="med" len="med"/>
          </a:ln>
        </p:spPr>
      </p:cxnSp>
      <p:pic>
        <p:nvPicPr>
          <p:cNvPr id="68" name="Google Shape;68;p14"/>
          <p:cNvPicPr preferRelativeResize="0"/>
          <p:nvPr/>
        </p:nvPicPr>
        <p:blipFill>
          <a:blip r:embed="rId4">
            <a:alphaModFix/>
          </a:blip>
          <a:stretch>
            <a:fillRect/>
          </a:stretch>
        </p:blipFill>
        <p:spPr>
          <a:xfrm>
            <a:off x="3938400" y="3408451"/>
            <a:ext cx="8539800" cy="4155150"/>
          </a:xfrm>
          <a:prstGeom prst="rect">
            <a:avLst/>
          </a:prstGeom>
          <a:noFill/>
          <a:ln>
            <a:noFill/>
          </a:ln>
        </p:spPr>
      </p:pic>
      <p:cxnSp>
        <p:nvCxnSpPr>
          <p:cNvPr id="69" name="Google Shape;69;p14"/>
          <p:cNvCxnSpPr>
            <a:endCxn id="70" idx="0"/>
          </p:cNvCxnSpPr>
          <p:nvPr/>
        </p:nvCxnSpPr>
        <p:spPr>
          <a:xfrm flipH="1">
            <a:off x="5451100" y="4530948"/>
            <a:ext cx="84600" cy="2436000"/>
          </a:xfrm>
          <a:prstGeom prst="straightConnector1">
            <a:avLst/>
          </a:prstGeom>
          <a:noFill/>
          <a:ln w="9525" cap="flat" cmpd="sng">
            <a:solidFill>
              <a:schemeClr val="dk2"/>
            </a:solidFill>
            <a:prstDash val="solid"/>
            <a:round/>
            <a:headEnd type="none" w="med" len="med"/>
            <a:tailEnd type="triangle" w="med" len="med"/>
          </a:ln>
        </p:spPr>
      </p:cxnSp>
      <p:pic>
        <p:nvPicPr>
          <p:cNvPr id="70" name="Google Shape;70;p14"/>
          <p:cNvPicPr preferRelativeResize="0"/>
          <p:nvPr/>
        </p:nvPicPr>
        <p:blipFill>
          <a:blip r:embed="rId5">
            <a:alphaModFix/>
          </a:blip>
          <a:stretch>
            <a:fillRect/>
          </a:stretch>
        </p:blipFill>
        <p:spPr>
          <a:xfrm>
            <a:off x="1051651" y="6966948"/>
            <a:ext cx="8798902" cy="3123848"/>
          </a:xfrm>
          <a:prstGeom prst="rect">
            <a:avLst/>
          </a:prstGeom>
          <a:noFill/>
          <a:ln>
            <a:noFill/>
          </a:ln>
        </p:spPr>
      </p:pic>
      <p:pic>
        <p:nvPicPr>
          <p:cNvPr id="71" name="Google Shape;71;p14"/>
          <p:cNvPicPr preferRelativeResize="0"/>
          <p:nvPr/>
        </p:nvPicPr>
        <p:blipFill>
          <a:blip r:embed="rId6">
            <a:alphaModFix/>
          </a:blip>
          <a:stretch>
            <a:fillRect/>
          </a:stretch>
        </p:blipFill>
        <p:spPr>
          <a:xfrm>
            <a:off x="483201" y="3282063"/>
            <a:ext cx="2609850" cy="1352550"/>
          </a:xfrm>
          <a:prstGeom prst="rect">
            <a:avLst/>
          </a:prstGeom>
          <a:noFill/>
          <a:ln>
            <a:noFill/>
          </a:ln>
        </p:spPr>
      </p:pic>
      <p:cxnSp>
        <p:nvCxnSpPr>
          <p:cNvPr id="72" name="Google Shape;72;p14"/>
          <p:cNvCxnSpPr>
            <a:endCxn id="71" idx="3"/>
          </p:cNvCxnSpPr>
          <p:nvPr/>
        </p:nvCxnSpPr>
        <p:spPr>
          <a:xfrm flipH="1">
            <a:off x="3093050" y="1942936"/>
            <a:ext cx="1556400" cy="2015400"/>
          </a:xfrm>
          <a:prstGeom prst="straightConnector1">
            <a:avLst/>
          </a:prstGeom>
          <a:noFill/>
          <a:ln w="9525" cap="flat" cmpd="sng">
            <a:solidFill>
              <a:schemeClr val="dk2"/>
            </a:solidFill>
            <a:prstDash val="solid"/>
            <a:round/>
            <a:headEnd type="none" w="med" len="med"/>
            <a:tailEnd type="triangle" w="med" len="med"/>
          </a:ln>
        </p:spPr>
      </p:cxnSp>
      <p:pic>
        <p:nvPicPr>
          <p:cNvPr id="73" name="Google Shape;73;p14"/>
          <p:cNvPicPr preferRelativeResize="0"/>
          <p:nvPr/>
        </p:nvPicPr>
        <p:blipFill>
          <a:blip r:embed="rId7">
            <a:alphaModFix/>
          </a:blip>
          <a:stretch>
            <a:fillRect/>
          </a:stretch>
        </p:blipFill>
        <p:spPr>
          <a:xfrm>
            <a:off x="9543950" y="5935653"/>
            <a:ext cx="8946344" cy="4155150"/>
          </a:xfrm>
          <a:prstGeom prst="rect">
            <a:avLst/>
          </a:prstGeom>
          <a:noFill/>
          <a:ln>
            <a:noFill/>
          </a:ln>
        </p:spPr>
      </p:pic>
      <p:cxnSp>
        <p:nvCxnSpPr>
          <p:cNvPr id="74" name="Google Shape;74;p14"/>
          <p:cNvCxnSpPr/>
          <p:nvPr/>
        </p:nvCxnSpPr>
        <p:spPr>
          <a:xfrm>
            <a:off x="8390150" y="8633950"/>
            <a:ext cx="1367400" cy="0"/>
          </a:xfrm>
          <a:prstGeom prst="straightConnector1">
            <a:avLst/>
          </a:prstGeom>
          <a:noFill/>
          <a:ln w="9525" cap="flat" cmpd="sng">
            <a:solidFill>
              <a:schemeClr val="dk2"/>
            </a:solidFill>
            <a:prstDash val="solid"/>
            <a:round/>
            <a:headEnd type="none" w="med" len="med"/>
            <a:tailEnd type="triangle" w="med" len="med"/>
          </a:ln>
        </p:spPr>
      </p:cxnSp>
      <p:pic>
        <p:nvPicPr>
          <p:cNvPr id="75" name="Google Shape;75;p14"/>
          <p:cNvPicPr preferRelativeResize="0"/>
          <p:nvPr/>
        </p:nvPicPr>
        <p:blipFill rotWithShape="1">
          <a:blip r:embed="rId8">
            <a:alphaModFix/>
          </a:blip>
          <a:srcRect/>
          <a:stretch/>
        </p:blipFill>
        <p:spPr>
          <a:xfrm>
            <a:off x="-25399" y="10198100"/>
            <a:ext cx="18338802" cy="101600"/>
          </a:xfrm>
          <a:prstGeom prst="rect">
            <a:avLst/>
          </a:prstGeom>
          <a:noFill/>
          <a:ln>
            <a:noFill/>
          </a:ln>
        </p:spPr>
      </p:pic>
      <p:pic>
        <p:nvPicPr>
          <p:cNvPr id="76" name="Google Shape;76;p14"/>
          <p:cNvPicPr preferRelativeResize="0"/>
          <p:nvPr/>
        </p:nvPicPr>
        <p:blipFill rotWithShape="1">
          <a:blip r:embed="rId8">
            <a:alphaModFix/>
          </a:blip>
          <a:srcRect/>
          <a:stretch/>
        </p:blipFill>
        <p:spPr>
          <a:xfrm>
            <a:off x="-25399" y="0"/>
            <a:ext cx="18338802" cy="101600"/>
          </a:xfrm>
          <a:prstGeom prst="rect">
            <a:avLst/>
          </a:prstGeom>
          <a:noFill/>
          <a:ln>
            <a:noFill/>
          </a:ln>
        </p:spPr>
      </p:pic>
      <p:sp>
        <p:nvSpPr>
          <p:cNvPr id="2" name="TextBox 6">
            <a:extLst>
              <a:ext uri="{FF2B5EF4-FFF2-40B4-BE49-F238E27FC236}">
                <a16:creationId xmlns:a16="http://schemas.microsoft.com/office/drawing/2014/main" id="{CDEA9AFA-E21A-6579-78B0-91E1C5058A33}"/>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3</a:t>
            </a:r>
            <a:r>
              <a:rPr lang="en-US" sz="3500" b="1" i="0" u="none" strike="noStrike" spc="100" dirty="0">
                <a:solidFill>
                  <a:srgbClr val="55855B"/>
                </a:solidFill>
                <a:latin typeface="Pretendard Bold"/>
              </a:rPr>
              <a:t>. Progress - </a:t>
            </a:r>
            <a:r>
              <a:rPr lang="en-US" altLang="ko-KR" sz="3500" b="1" i="0" u="none" strike="noStrike" spc="100" dirty="0">
                <a:solidFill>
                  <a:srgbClr val="55855B"/>
                </a:solidFill>
                <a:latin typeface="Pretendard Bold"/>
              </a:rPr>
              <a:t>[Front] Build We</a:t>
            </a:r>
            <a:r>
              <a:rPr lang="en-US" altLang="ko-KR" sz="3500" b="1" spc="100" dirty="0">
                <a:solidFill>
                  <a:srgbClr val="55855B"/>
                </a:solidFill>
                <a:latin typeface="Pretendard Bold"/>
              </a:rPr>
              <a:t>bpage</a:t>
            </a:r>
            <a:endParaRPr lang="en-US" sz="3500" b="0" i="0" u="none" strike="noStrike" spc="100" dirty="0">
              <a:solidFill>
                <a:srgbClr val="55855B"/>
              </a:solidFill>
              <a:latin typeface="Pretendard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25400" y="0"/>
            <a:ext cx="18338800" cy="101600"/>
          </a:xfrm>
          <a:prstGeom prst="rect">
            <a:avLst/>
          </a:prstGeom>
        </p:spPr>
      </p:pic>
      <p:pic>
        <p:nvPicPr>
          <p:cNvPr id="3" name="Picture 3"/>
          <p:cNvPicPr>
            <a:picLocks noChangeAspect="1"/>
          </p:cNvPicPr>
          <p:nvPr/>
        </p:nvPicPr>
        <p:blipFill>
          <a:blip r:embed="rId3"/>
          <a:stretch>
            <a:fillRect/>
          </a:stretch>
        </p:blipFill>
        <p:spPr>
          <a:xfrm>
            <a:off x="-25400" y="10198100"/>
            <a:ext cx="18338800" cy="101600"/>
          </a:xfrm>
          <a:prstGeom prst="rect">
            <a:avLst/>
          </a:prstGeom>
        </p:spPr>
      </p:pic>
      <p:sp>
        <p:nvSpPr>
          <p:cNvPr id="7" name="TextBox 7"/>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3" name="TextBox 5">
            <a:extLst>
              <a:ext uri="{FF2B5EF4-FFF2-40B4-BE49-F238E27FC236}">
                <a16:creationId xmlns:a16="http://schemas.microsoft.com/office/drawing/2014/main" id="{FAF22E42-3F22-EDDC-9F86-BB5D9658BA2A}"/>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2</a:t>
            </a:r>
            <a:r>
              <a:rPr lang="en-US" sz="3500" b="1" i="0" u="none" strike="noStrike" spc="100" dirty="0">
                <a:solidFill>
                  <a:srgbClr val="55855B"/>
                </a:solidFill>
                <a:latin typeface="Pretendard Bold"/>
              </a:rPr>
              <a:t>. Progress – [Back] Development</a:t>
            </a:r>
          </a:p>
        </p:txBody>
      </p:sp>
      <p:pic>
        <p:nvPicPr>
          <p:cNvPr id="12" name="그림 11">
            <a:extLst>
              <a:ext uri="{FF2B5EF4-FFF2-40B4-BE49-F238E27FC236}">
                <a16:creationId xmlns:a16="http://schemas.microsoft.com/office/drawing/2014/main" id="{9F67A385-1D80-6BB4-5797-B04866E991DC}"/>
              </a:ext>
            </a:extLst>
          </p:cNvPr>
          <p:cNvPicPr>
            <a:picLocks noChangeAspect="1"/>
          </p:cNvPicPr>
          <p:nvPr/>
        </p:nvPicPr>
        <p:blipFill>
          <a:blip r:embed="rId4"/>
          <a:stretch>
            <a:fillRect/>
          </a:stretch>
        </p:blipFill>
        <p:spPr>
          <a:xfrm>
            <a:off x="11934678" y="979854"/>
            <a:ext cx="2676686" cy="8583092"/>
          </a:xfrm>
          <a:prstGeom prst="rect">
            <a:avLst/>
          </a:prstGeom>
        </p:spPr>
      </p:pic>
      <p:sp>
        <p:nvSpPr>
          <p:cNvPr id="14" name="사각형: 둥근 모서리 13">
            <a:extLst>
              <a:ext uri="{FF2B5EF4-FFF2-40B4-BE49-F238E27FC236}">
                <a16:creationId xmlns:a16="http://schemas.microsoft.com/office/drawing/2014/main" id="{E86D86AB-F44D-659B-BBEE-38DB6057D512}"/>
              </a:ext>
            </a:extLst>
          </p:cNvPr>
          <p:cNvSpPr/>
          <p:nvPr/>
        </p:nvSpPr>
        <p:spPr>
          <a:xfrm>
            <a:off x="12115800" y="2781300"/>
            <a:ext cx="2286000" cy="8382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모서리 14">
            <a:extLst>
              <a:ext uri="{FF2B5EF4-FFF2-40B4-BE49-F238E27FC236}">
                <a16:creationId xmlns:a16="http://schemas.microsoft.com/office/drawing/2014/main" id="{BE6ECD53-C2F8-2CA5-AE36-429FA413D8E7}"/>
              </a:ext>
            </a:extLst>
          </p:cNvPr>
          <p:cNvSpPr/>
          <p:nvPr/>
        </p:nvSpPr>
        <p:spPr>
          <a:xfrm>
            <a:off x="12115800" y="3681632"/>
            <a:ext cx="2286000" cy="108086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E167D206-4310-ED20-030C-311D5D080296}"/>
              </a:ext>
            </a:extLst>
          </p:cNvPr>
          <p:cNvSpPr/>
          <p:nvPr/>
        </p:nvSpPr>
        <p:spPr>
          <a:xfrm>
            <a:off x="12115800" y="4919589"/>
            <a:ext cx="2286000" cy="909711"/>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09785BF8-C35A-7D01-97C9-58341E18361E}"/>
              </a:ext>
            </a:extLst>
          </p:cNvPr>
          <p:cNvSpPr/>
          <p:nvPr/>
        </p:nvSpPr>
        <p:spPr>
          <a:xfrm>
            <a:off x="12115800" y="5848056"/>
            <a:ext cx="2286000" cy="112424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12">
            <a:extLst>
              <a:ext uri="{FF2B5EF4-FFF2-40B4-BE49-F238E27FC236}">
                <a16:creationId xmlns:a16="http://schemas.microsoft.com/office/drawing/2014/main" id="{559E9279-3375-DA7E-A57E-366834D5C42A}"/>
              </a:ext>
            </a:extLst>
          </p:cNvPr>
          <p:cNvPicPr>
            <a:picLocks noChangeAspect="1"/>
          </p:cNvPicPr>
          <p:nvPr/>
        </p:nvPicPr>
        <p:blipFill>
          <a:blip r:embed="rId5"/>
          <a:stretch>
            <a:fillRect/>
          </a:stretch>
        </p:blipFill>
        <p:spPr>
          <a:xfrm>
            <a:off x="3596262" y="6457115"/>
            <a:ext cx="6062259" cy="1130300"/>
          </a:xfrm>
          <a:prstGeom prst="rect">
            <a:avLst/>
          </a:prstGeom>
          <a:effectLst>
            <a:outerShdw blurRad="12624" dist="17321" dir="2700000">
              <a:srgbClr val="000000">
                <a:alpha val="30000"/>
              </a:srgbClr>
            </a:outerShdw>
          </a:effectLst>
        </p:spPr>
      </p:pic>
      <p:pic>
        <p:nvPicPr>
          <p:cNvPr id="5" name="Picture 15">
            <a:extLst>
              <a:ext uri="{FF2B5EF4-FFF2-40B4-BE49-F238E27FC236}">
                <a16:creationId xmlns:a16="http://schemas.microsoft.com/office/drawing/2014/main" id="{21698D45-EB38-5DFC-A233-B1C1E0FE36A1}"/>
              </a:ext>
            </a:extLst>
          </p:cNvPr>
          <p:cNvPicPr>
            <a:picLocks noChangeAspect="1"/>
          </p:cNvPicPr>
          <p:nvPr/>
        </p:nvPicPr>
        <p:blipFill>
          <a:blip r:embed="rId5"/>
          <a:stretch>
            <a:fillRect/>
          </a:stretch>
        </p:blipFill>
        <p:spPr>
          <a:xfrm>
            <a:off x="3596262" y="2841124"/>
            <a:ext cx="6062259" cy="1130300"/>
          </a:xfrm>
          <a:prstGeom prst="rect">
            <a:avLst/>
          </a:prstGeom>
          <a:effectLst>
            <a:outerShdw blurRad="12624" dist="17321" dir="2700000">
              <a:srgbClr val="000000">
                <a:alpha val="30000"/>
              </a:srgbClr>
            </a:outerShdw>
          </a:effectLst>
        </p:spPr>
      </p:pic>
      <p:pic>
        <p:nvPicPr>
          <p:cNvPr id="6" name="Picture 10">
            <a:extLst>
              <a:ext uri="{FF2B5EF4-FFF2-40B4-BE49-F238E27FC236}">
                <a16:creationId xmlns:a16="http://schemas.microsoft.com/office/drawing/2014/main" id="{A1DF5C60-D6F5-3BF7-A697-9FAE8EE342AA}"/>
              </a:ext>
            </a:extLst>
          </p:cNvPr>
          <p:cNvPicPr>
            <a:picLocks noChangeAspect="1"/>
          </p:cNvPicPr>
          <p:nvPr/>
        </p:nvPicPr>
        <p:blipFill>
          <a:blip r:embed="rId6"/>
          <a:stretch>
            <a:fillRect/>
          </a:stretch>
        </p:blipFill>
        <p:spPr>
          <a:xfrm rot="5400000">
            <a:off x="6182891" y="4948374"/>
            <a:ext cx="889000" cy="637174"/>
          </a:xfrm>
          <a:prstGeom prst="rect">
            <a:avLst/>
          </a:prstGeom>
        </p:spPr>
      </p:pic>
      <p:sp>
        <p:nvSpPr>
          <p:cNvPr id="8" name="TextBox 16">
            <a:extLst>
              <a:ext uri="{FF2B5EF4-FFF2-40B4-BE49-F238E27FC236}">
                <a16:creationId xmlns:a16="http://schemas.microsoft.com/office/drawing/2014/main" id="{D3ABFD0D-1CF1-7EF4-2BF0-3F1B83EC1BCE}"/>
              </a:ext>
            </a:extLst>
          </p:cNvPr>
          <p:cNvSpPr txBox="1"/>
          <p:nvPr/>
        </p:nvSpPr>
        <p:spPr>
          <a:xfrm>
            <a:off x="3223791" y="3029922"/>
            <a:ext cx="6807200" cy="673100"/>
          </a:xfrm>
          <a:prstGeom prst="rect">
            <a:avLst/>
          </a:prstGeom>
        </p:spPr>
        <p:txBody>
          <a:bodyPr lIns="0" tIns="0" rIns="0" bIns="0" rtlCol="0" anchor="t"/>
          <a:lstStyle/>
          <a:p>
            <a:pPr lvl="0" algn="ctr">
              <a:lnSpc>
                <a:spcPct val="116199"/>
              </a:lnSpc>
            </a:pPr>
            <a:r>
              <a:rPr lang="en-US" sz="3800" b="0" i="0" u="none" strike="noStrike" dirty="0">
                <a:solidFill>
                  <a:srgbClr val="FFFFFF"/>
                </a:solidFill>
                <a:latin typeface="Pretendard SemiBold"/>
              </a:rPr>
              <a:t>Framework</a:t>
            </a:r>
          </a:p>
        </p:txBody>
      </p:sp>
      <p:sp>
        <p:nvSpPr>
          <p:cNvPr id="9" name="TextBox 16">
            <a:extLst>
              <a:ext uri="{FF2B5EF4-FFF2-40B4-BE49-F238E27FC236}">
                <a16:creationId xmlns:a16="http://schemas.microsoft.com/office/drawing/2014/main" id="{29004978-23DD-EB0F-C3C0-3995C5FDB178}"/>
              </a:ext>
            </a:extLst>
          </p:cNvPr>
          <p:cNvSpPr txBox="1"/>
          <p:nvPr/>
        </p:nvSpPr>
        <p:spPr>
          <a:xfrm>
            <a:off x="3223791" y="6635750"/>
            <a:ext cx="6807200" cy="673100"/>
          </a:xfrm>
          <a:prstGeom prst="rect">
            <a:avLst/>
          </a:prstGeom>
        </p:spPr>
        <p:txBody>
          <a:bodyPr lIns="0" tIns="0" rIns="0" bIns="0" rtlCol="0" anchor="t"/>
          <a:lstStyle/>
          <a:p>
            <a:pPr lvl="0" algn="ctr">
              <a:lnSpc>
                <a:spcPct val="116199"/>
              </a:lnSpc>
            </a:pPr>
            <a:r>
              <a:rPr lang="en-US" sz="3800" b="0" i="0" u="none" strike="noStrike" dirty="0">
                <a:solidFill>
                  <a:srgbClr val="FFFFFF"/>
                </a:solidFill>
                <a:latin typeface="Pretendard SemiBold"/>
              </a:rPr>
              <a:t>Development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53300" y="1244600"/>
            <a:ext cx="3708400" cy="876300"/>
          </a:xfrm>
          <a:prstGeom prst="rect">
            <a:avLst/>
          </a:prstGeom>
        </p:spPr>
        <p:txBody>
          <a:bodyPr lIns="0" tIns="0" rIns="0" bIns="0" rtlCol="0" anchor="ctr"/>
          <a:lstStyle/>
          <a:p>
            <a:pPr lvl="0" algn="l">
              <a:lnSpc>
                <a:spcPct val="99600"/>
              </a:lnSpc>
            </a:pPr>
            <a:r>
              <a:rPr lang="en-US" sz="5000" b="0" i="0" u="none" strike="noStrike" spc="100">
                <a:solidFill>
                  <a:srgbClr val="55855B"/>
                </a:solidFill>
                <a:latin typeface="Pretendard Bold"/>
              </a:rPr>
              <a:t>CONTENTS</a:t>
            </a:r>
          </a:p>
        </p:txBody>
      </p:sp>
      <p:pic>
        <p:nvPicPr>
          <p:cNvPr id="3" name="Picture 3"/>
          <p:cNvPicPr>
            <a:picLocks noChangeAspect="1"/>
          </p:cNvPicPr>
          <p:nvPr/>
        </p:nvPicPr>
        <p:blipFill>
          <a:blip r:embed="rId2"/>
          <a:stretch>
            <a:fillRect/>
          </a:stretch>
        </p:blipFill>
        <p:spPr>
          <a:xfrm>
            <a:off x="-25400" y="0"/>
            <a:ext cx="18338800" cy="101600"/>
          </a:xfrm>
          <a:prstGeom prst="rect">
            <a:avLst/>
          </a:prstGeom>
        </p:spPr>
      </p:pic>
      <p:pic>
        <p:nvPicPr>
          <p:cNvPr id="4" name="Picture 4"/>
          <p:cNvPicPr>
            <a:picLocks noChangeAspect="1"/>
          </p:cNvPicPr>
          <p:nvPr/>
        </p:nvPicPr>
        <p:blipFill>
          <a:blip r:embed="rId2"/>
          <a:stretch>
            <a:fillRect/>
          </a:stretch>
        </p:blipFill>
        <p:spPr>
          <a:xfrm>
            <a:off x="-25400" y="10198100"/>
            <a:ext cx="18338800" cy="101600"/>
          </a:xfrm>
          <a:prstGeom prst="rect">
            <a:avLst/>
          </a:prstGeom>
        </p:spPr>
      </p:pic>
      <p:sp>
        <p:nvSpPr>
          <p:cNvPr id="5" name="TextBox 5"/>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grpSp>
        <p:nvGrpSpPr>
          <p:cNvPr id="25" name="그룹 24">
            <a:extLst>
              <a:ext uri="{FF2B5EF4-FFF2-40B4-BE49-F238E27FC236}">
                <a16:creationId xmlns:a16="http://schemas.microsoft.com/office/drawing/2014/main" id="{7E0F8FF8-A7C6-82AF-169D-5603FF62228B}"/>
              </a:ext>
            </a:extLst>
          </p:cNvPr>
          <p:cNvGrpSpPr/>
          <p:nvPr/>
        </p:nvGrpSpPr>
        <p:grpSpPr>
          <a:xfrm>
            <a:off x="5689600" y="6362700"/>
            <a:ext cx="6908800" cy="889000"/>
            <a:chOff x="5689600" y="6667500"/>
            <a:chExt cx="6908800" cy="889000"/>
          </a:xfrm>
        </p:grpSpPr>
        <p:pic>
          <p:nvPicPr>
            <p:cNvPr id="9" name="Picture 9"/>
            <p:cNvPicPr>
              <a:picLocks noChangeAspect="1"/>
            </p:cNvPicPr>
            <p:nvPr/>
          </p:nvPicPr>
          <p:blipFill>
            <a:blip r:embed="rId3"/>
            <a:stretch>
              <a:fillRect/>
            </a:stretch>
          </p:blipFill>
          <p:spPr>
            <a:xfrm>
              <a:off x="5689600" y="6667500"/>
              <a:ext cx="6908800" cy="889000"/>
            </a:xfrm>
            <a:prstGeom prst="rect">
              <a:avLst/>
            </a:prstGeom>
          </p:spPr>
        </p:pic>
        <p:pic>
          <p:nvPicPr>
            <p:cNvPr id="10" name="Picture 10"/>
            <p:cNvPicPr>
              <a:picLocks noChangeAspect="1"/>
            </p:cNvPicPr>
            <p:nvPr/>
          </p:nvPicPr>
          <p:blipFill>
            <a:blip r:embed="rId4"/>
            <a:stretch>
              <a:fillRect/>
            </a:stretch>
          </p:blipFill>
          <p:spPr>
            <a:xfrm>
              <a:off x="5689600" y="6667500"/>
              <a:ext cx="1130300" cy="889000"/>
            </a:xfrm>
            <a:prstGeom prst="rect">
              <a:avLst/>
            </a:prstGeom>
          </p:spPr>
        </p:pic>
        <p:sp>
          <p:nvSpPr>
            <p:cNvPr id="11" name="TextBox 11"/>
            <p:cNvSpPr txBox="1"/>
            <p:nvPr/>
          </p:nvSpPr>
          <p:spPr>
            <a:xfrm>
              <a:off x="5753100" y="6842760"/>
              <a:ext cx="1003300" cy="533400"/>
            </a:xfrm>
            <a:prstGeom prst="rect">
              <a:avLst/>
            </a:prstGeom>
          </p:spPr>
          <p:txBody>
            <a:bodyPr lIns="0" tIns="0" rIns="0" bIns="0" rtlCol="0" anchor="ctr"/>
            <a:lstStyle/>
            <a:p>
              <a:pPr lvl="0" algn="ctr">
                <a:lnSpc>
                  <a:spcPct val="116199"/>
                </a:lnSpc>
              </a:pPr>
              <a:r>
                <a:rPr lang="en-US" sz="3000" b="0" i="0" u="none" strike="noStrike" dirty="0">
                  <a:solidFill>
                    <a:srgbClr val="FFFFFF"/>
                  </a:solidFill>
                  <a:latin typeface="Pretendard SemiBold"/>
                </a:rPr>
                <a:t>03</a:t>
              </a:r>
            </a:p>
          </p:txBody>
        </p:sp>
        <p:sp>
          <p:nvSpPr>
            <p:cNvPr id="12" name="TextBox 12"/>
            <p:cNvSpPr txBox="1"/>
            <p:nvPr/>
          </p:nvSpPr>
          <p:spPr>
            <a:xfrm>
              <a:off x="7035800" y="6819900"/>
              <a:ext cx="4965700" cy="622300"/>
            </a:xfrm>
            <a:prstGeom prst="rect">
              <a:avLst/>
            </a:prstGeom>
          </p:spPr>
          <p:txBody>
            <a:bodyPr lIns="0" tIns="0" rIns="0" bIns="0" rtlCol="0" anchor="t"/>
            <a:lstStyle/>
            <a:p>
              <a:pPr lvl="0" algn="ctr">
                <a:lnSpc>
                  <a:spcPct val="99600"/>
                </a:lnSpc>
              </a:pPr>
              <a:r>
                <a:rPr lang="en-US" sz="3500" b="0" i="0" u="none" strike="noStrike" dirty="0">
                  <a:solidFill>
                    <a:srgbClr val="212121"/>
                  </a:solidFill>
                  <a:latin typeface="Pretendard SemiBold"/>
                </a:rPr>
                <a:t>Challenging Problem</a:t>
              </a:r>
            </a:p>
          </p:txBody>
        </p:sp>
      </p:grpSp>
      <p:grpSp>
        <p:nvGrpSpPr>
          <p:cNvPr id="24" name="그룹 23">
            <a:extLst>
              <a:ext uri="{FF2B5EF4-FFF2-40B4-BE49-F238E27FC236}">
                <a16:creationId xmlns:a16="http://schemas.microsoft.com/office/drawing/2014/main" id="{3A92D717-87A7-F3EB-484F-26D98406D52D}"/>
              </a:ext>
            </a:extLst>
          </p:cNvPr>
          <p:cNvGrpSpPr/>
          <p:nvPr/>
        </p:nvGrpSpPr>
        <p:grpSpPr>
          <a:xfrm>
            <a:off x="5689600" y="2832100"/>
            <a:ext cx="6908800" cy="889000"/>
            <a:chOff x="5689600" y="2743200"/>
            <a:chExt cx="6908800" cy="889000"/>
          </a:xfrm>
        </p:grpSpPr>
        <p:pic>
          <p:nvPicPr>
            <p:cNvPr id="6" name="Picture 6"/>
            <p:cNvPicPr>
              <a:picLocks noChangeAspect="1"/>
            </p:cNvPicPr>
            <p:nvPr/>
          </p:nvPicPr>
          <p:blipFill>
            <a:blip r:embed="rId3"/>
            <a:stretch>
              <a:fillRect/>
            </a:stretch>
          </p:blipFill>
          <p:spPr>
            <a:xfrm>
              <a:off x="5689600" y="2743200"/>
              <a:ext cx="6908800" cy="889000"/>
            </a:xfrm>
            <a:prstGeom prst="rect">
              <a:avLst/>
            </a:prstGeom>
          </p:spPr>
        </p:pic>
        <p:pic>
          <p:nvPicPr>
            <p:cNvPr id="7" name="Picture 7"/>
            <p:cNvPicPr>
              <a:picLocks noChangeAspect="1"/>
            </p:cNvPicPr>
            <p:nvPr/>
          </p:nvPicPr>
          <p:blipFill>
            <a:blip r:embed="rId4"/>
            <a:stretch>
              <a:fillRect/>
            </a:stretch>
          </p:blipFill>
          <p:spPr>
            <a:xfrm>
              <a:off x="5689600" y="2743200"/>
              <a:ext cx="1130300" cy="889000"/>
            </a:xfrm>
            <a:prstGeom prst="rect">
              <a:avLst/>
            </a:prstGeom>
          </p:spPr>
        </p:pic>
        <p:sp>
          <p:nvSpPr>
            <p:cNvPr id="8" name="TextBox 8"/>
            <p:cNvSpPr txBox="1"/>
            <p:nvPr/>
          </p:nvSpPr>
          <p:spPr>
            <a:xfrm>
              <a:off x="5753100" y="2908300"/>
              <a:ext cx="1003300" cy="533400"/>
            </a:xfrm>
            <a:prstGeom prst="rect">
              <a:avLst/>
            </a:prstGeom>
          </p:spPr>
          <p:txBody>
            <a:bodyPr lIns="0" tIns="0" rIns="0" bIns="0" rtlCol="0" anchor="ctr"/>
            <a:lstStyle/>
            <a:p>
              <a:pPr lvl="0" algn="ctr">
                <a:lnSpc>
                  <a:spcPct val="116199"/>
                </a:lnSpc>
              </a:pPr>
              <a:r>
                <a:rPr lang="en-US" sz="3000" b="0" i="0" u="none" strike="noStrike" dirty="0">
                  <a:solidFill>
                    <a:srgbClr val="FFFFFF"/>
                  </a:solidFill>
                  <a:latin typeface="Pretendard SemiBold"/>
                </a:rPr>
                <a:t>01</a:t>
              </a:r>
            </a:p>
          </p:txBody>
        </p:sp>
        <p:sp>
          <p:nvSpPr>
            <p:cNvPr id="13" name="TextBox 13"/>
            <p:cNvSpPr txBox="1"/>
            <p:nvPr/>
          </p:nvSpPr>
          <p:spPr>
            <a:xfrm>
              <a:off x="7150100" y="2908300"/>
              <a:ext cx="4965700" cy="622300"/>
            </a:xfrm>
            <a:prstGeom prst="rect">
              <a:avLst/>
            </a:prstGeom>
          </p:spPr>
          <p:txBody>
            <a:bodyPr lIns="0" tIns="0" rIns="0" bIns="0" rtlCol="0" anchor="t"/>
            <a:lstStyle/>
            <a:p>
              <a:pPr lvl="0" algn="ctr">
                <a:lnSpc>
                  <a:spcPct val="99600"/>
                </a:lnSpc>
              </a:pPr>
              <a:r>
                <a:rPr lang="en-US" sz="3500" dirty="0">
                  <a:solidFill>
                    <a:srgbClr val="212121"/>
                  </a:solidFill>
                  <a:latin typeface="Pretendard SemiBold"/>
                </a:rPr>
                <a:t>Recap</a:t>
              </a:r>
              <a:endParaRPr lang="en-US" sz="3500" b="0" i="0" u="none" strike="noStrike" dirty="0">
                <a:solidFill>
                  <a:srgbClr val="212121"/>
                </a:solidFill>
                <a:latin typeface="Pretendard SemiBold"/>
              </a:endParaRPr>
            </a:p>
          </p:txBody>
        </p:sp>
      </p:grpSp>
      <p:grpSp>
        <p:nvGrpSpPr>
          <p:cNvPr id="23" name="그룹 22">
            <a:extLst>
              <a:ext uri="{FF2B5EF4-FFF2-40B4-BE49-F238E27FC236}">
                <a16:creationId xmlns:a16="http://schemas.microsoft.com/office/drawing/2014/main" id="{4D587E6C-C4CF-3F5E-10D3-FE2BA79C87C8}"/>
              </a:ext>
            </a:extLst>
          </p:cNvPr>
          <p:cNvGrpSpPr/>
          <p:nvPr/>
        </p:nvGrpSpPr>
        <p:grpSpPr>
          <a:xfrm>
            <a:off x="5689600" y="4337050"/>
            <a:ext cx="7340600" cy="1473200"/>
            <a:chOff x="5689600" y="4673600"/>
            <a:chExt cx="7340600" cy="1473200"/>
          </a:xfrm>
        </p:grpSpPr>
        <p:pic>
          <p:nvPicPr>
            <p:cNvPr id="14" name="Picture 14"/>
            <p:cNvPicPr>
              <a:picLocks noChangeAspect="1"/>
            </p:cNvPicPr>
            <p:nvPr/>
          </p:nvPicPr>
          <p:blipFill>
            <a:blip r:embed="rId3"/>
            <a:stretch>
              <a:fillRect/>
            </a:stretch>
          </p:blipFill>
          <p:spPr>
            <a:xfrm>
              <a:off x="5689600" y="4673600"/>
              <a:ext cx="6908800" cy="889000"/>
            </a:xfrm>
            <a:prstGeom prst="rect">
              <a:avLst/>
            </a:prstGeom>
          </p:spPr>
        </p:pic>
        <p:pic>
          <p:nvPicPr>
            <p:cNvPr id="15" name="Picture 15"/>
            <p:cNvPicPr>
              <a:picLocks noChangeAspect="1"/>
            </p:cNvPicPr>
            <p:nvPr/>
          </p:nvPicPr>
          <p:blipFill>
            <a:blip r:embed="rId4"/>
            <a:stretch>
              <a:fillRect/>
            </a:stretch>
          </p:blipFill>
          <p:spPr>
            <a:xfrm>
              <a:off x="5689600" y="4673600"/>
              <a:ext cx="1130300" cy="889000"/>
            </a:xfrm>
            <a:prstGeom prst="rect">
              <a:avLst/>
            </a:prstGeom>
          </p:spPr>
        </p:pic>
        <p:sp>
          <p:nvSpPr>
            <p:cNvPr id="16" name="TextBox 16"/>
            <p:cNvSpPr txBox="1"/>
            <p:nvPr/>
          </p:nvSpPr>
          <p:spPr>
            <a:xfrm>
              <a:off x="5753100" y="4838700"/>
              <a:ext cx="1003300" cy="533400"/>
            </a:xfrm>
            <a:prstGeom prst="rect">
              <a:avLst/>
            </a:prstGeom>
          </p:spPr>
          <p:txBody>
            <a:bodyPr lIns="0" tIns="0" rIns="0" bIns="0" rtlCol="0" anchor="ctr"/>
            <a:lstStyle/>
            <a:p>
              <a:pPr lvl="0" algn="ctr">
                <a:lnSpc>
                  <a:spcPct val="116199"/>
                </a:lnSpc>
              </a:pPr>
              <a:r>
                <a:rPr lang="en-US" sz="3000" b="0" i="0" u="none" strike="noStrike">
                  <a:solidFill>
                    <a:srgbClr val="FFFFFF"/>
                  </a:solidFill>
                  <a:latin typeface="Pretendard SemiBold"/>
                </a:rPr>
                <a:t>02</a:t>
              </a:r>
            </a:p>
          </p:txBody>
        </p:sp>
        <p:sp>
          <p:nvSpPr>
            <p:cNvPr id="17" name="TextBox 17"/>
            <p:cNvSpPr txBox="1"/>
            <p:nvPr/>
          </p:nvSpPr>
          <p:spPr>
            <a:xfrm>
              <a:off x="7556500" y="4826000"/>
              <a:ext cx="3911600" cy="622300"/>
            </a:xfrm>
            <a:prstGeom prst="rect">
              <a:avLst/>
            </a:prstGeom>
          </p:spPr>
          <p:txBody>
            <a:bodyPr lIns="0" tIns="0" rIns="0" bIns="0" rtlCol="0" anchor="t"/>
            <a:lstStyle/>
            <a:p>
              <a:pPr lvl="0" algn="ctr">
                <a:lnSpc>
                  <a:spcPct val="99600"/>
                </a:lnSpc>
              </a:pPr>
              <a:r>
                <a:rPr lang="en-US" sz="3500" b="0" i="0" u="none" strike="noStrike" dirty="0">
                  <a:solidFill>
                    <a:srgbClr val="212121"/>
                  </a:solidFill>
                  <a:latin typeface="Pretendard SemiBold"/>
                </a:rPr>
                <a:t>Progress</a:t>
              </a:r>
            </a:p>
          </p:txBody>
        </p:sp>
        <p:sp>
          <p:nvSpPr>
            <p:cNvPr id="18" name="TextBox 18"/>
            <p:cNvSpPr txBox="1"/>
            <p:nvPr/>
          </p:nvSpPr>
          <p:spPr>
            <a:xfrm>
              <a:off x="6007100" y="5791200"/>
              <a:ext cx="7023100" cy="355600"/>
            </a:xfrm>
            <a:prstGeom prst="rect">
              <a:avLst/>
            </a:prstGeom>
          </p:spPr>
          <p:txBody>
            <a:bodyPr lIns="0" tIns="0" rIns="0" bIns="0" rtlCol="0" anchor="t"/>
            <a:lstStyle/>
            <a:p>
              <a:pPr lvl="0" algn="ctr">
                <a:lnSpc>
                  <a:spcPct val="99600"/>
                </a:lnSpc>
              </a:pPr>
              <a:r>
                <a:rPr lang="en-US" sz="2000" b="0" i="0" u="none" strike="noStrike" dirty="0">
                  <a:solidFill>
                    <a:srgbClr val="787878"/>
                  </a:solidFill>
                  <a:ea typeface="Pretendard Light"/>
                </a:rPr>
                <a:t>⓵ UX/UI  ⓶ Front-end  ⓷ AI ⓸ Back-end</a:t>
              </a:r>
            </a:p>
          </p:txBody>
        </p:sp>
      </p:grpSp>
      <p:grpSp>
        <p:nvGrpSpPr>
          <p:cNvPr id="26" name="그룹 25">
            <a:extLst>
              <a:ext uri="{FF2B5EF4-FFF2-40B4-BE49-F238E27FC236}">
                <a16:creationId xmlns:a16="http://schemas.microsoft.com/office/drawing/2014/main" id="{508C8D26-585F-0A3C-2141-AEC6C44B7EAA}"/>
              </a:ext>
            </a:extLst>
          </p:cNvPr>
          <p:cNvGrpSpPr/>
          <p:nvPr/>
        </p:nvGrpSpPr>
        <p:grpSpPr>
          <a:xfrm>
            <a:off x="5689600" y="7804150"/>
            <a:ext cx="6908800" cy="889000"/>
            <a:chOff x="5689600" y="8166100"/>
            <a:chExt cx="6908800" cy="889000"/>
          </a:xfrm>
        </p:grpSpPr>
        <p:pic>
          <p:nvPicPr>
            <p:cNvPr id="19" name="Picture 19"/>
            <p:cNvPicPr>
              <a:picLocks noChangeAspect="1"/>
            </p:cNvPicPr>
            <p:nvPr/>
          </p:nvPicPr>
          <p:blipFill>
            <a:blip r:embed="rId3"/>
            <a:stretch>
              <a:fillRect/>
            </a:stretch>
          </p:blipFill>
          <p:spPr>
            <a:xfrm>
              <a:off x="5689600" y="8166100"/>
              <a:ext cx="6908800" cy="889000"/>
            </a:xfrm>
            <a:prstGeom prst="rect">
              <a:avLst/>
            </a:prstGeom>
          </p:spPr>
        </p:pic>
        <p:pic>
          <p:nvPicPr>
            <p:cNvPr id="20" name="Picture 20"/>
            <p:cNvPicPr>
              <a:picLocks noChangeAspect="1"/>
            </p:cNvPicPr>
            <p:nvPr/>
          </p:nvPicPr>
          <p:blipFill>
            <a:blip r:embed="rId4"/>
            <a:stretch>
              <a:fillRect/>
            </a:stretch>
          </p:blipFill>
          <p:spPr>
            <a:xfrm>
              <a:off x="5689600" y="8166100"/>
              <a:ext cx="1130300" cy="889000"/>
            </a:xfrm>
            <a:prstGeom prst="rect">
              <a:avLst/>
            </a:prstGeom>
          </p:spPr>
        </p:pic>
        <p:sp>
          <p:nvSpPr>
            <p:cNvPr id="21" name="TextBox 21"/>
            <p:cNvSpPr txBox="1"/>
            <p:nvPr/>
          </p:nvSpPr>
          <p:spPr>
            <a:xfrm>
              <a:off x="5753100" y="8318500"/>
              <a:ext cx="1003300" cy="533400"/>
            </a:xfrm>
            <a:prstGeom prst="rect">
              <a:avLst/>
            </a:prstGeom>
          </p:spPr>
          <p:txBody>
            <a:bodyPr lIns="0" tIns="0" rIns="0" bIns="0" rtlCol="0" anchor="ctr"/>
            <a:lstStyle/>
            <a:p>
              <a:pPr lvl="0" algn="ctr">
                <a:lnSpc>
                  <a:spcPct val="116199"/>
                </a:lnSpc>
              </a:pPr>
              <a:r>
                <a:rPr lang="en-US" sz="3000" b="0" i="0" u="none" strike="noStrike" dirty="0">
                  <a:solidFill>
                    <a:srgbClr val="FFFFFF"/>
                  </a:solidFill>
                  <a:latin typeface="Pretendard SemiBold"/>
                </a:rPr>
                <a:t>04</a:t>
              </a:r>
            </a:p>
          </p:txBody>
        </p:sp>
        <p:sp>
          <p:nvSpPr>
            <p:cNvPr id="22" name="TextBox 22"/>
            <p:cNvSpPr txBox="1"/>
            <p:nvPr/>
          </p:nvSpPr>
          <p:spPr>
            <a:xfrm>
              <a:off x="7035800" y="8318500"/>
              <a:ext cx="4965700" cy="622300"/>
            </a:xfrm>
            <a:prstGeom prst="rect">
              <a:avLst/>
            </a:prstGeom>
          </p:spPr>
          <p:txBody>
            <a:bodyPr lIns="0" tIns="0" rIns="0" bIns="0" rtlCol="0" anchor="t"/>
            <a:lstStyle/>
            <a:p>
              <a:pPr lvl="0" algn="ctr">
                <a:lnSpc>
                  <a:spcPct val="99600"/>
                </a:lnSpc>
              </a:pPr>
              <a:r>
                <a:rPr lang="en-US" sz="3500" b="0" i="0" u="none" strike="noStrike" dirty="0">
                  <a:solidFill>
                    <a:srgbClr val="212121"/>
                  </a:solidFill>
                  <a:latin typeface="Pretendard SemiBold"/>
                </a:rPr>
                <a:t>Plan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E10F-80C2-97BA-52F6-141CD0681E1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0C27D88-4A99-8617-D9C5-318D3AB16091}"/>
              </a:ext>
            </a:extLst>
          </p:cNvPr>
          <p:cNvPicPr>
            <a:picLocks noChangeAspect="1"/>
          </p:cNvPicPr>
          <p:nvPr/>
        </p:nvPicPr>
        <p:blipFill>
          <a:blip r:embed="rId3"/>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AB889A6D-F9A5-B65B-8504-10C5412FE323}"/>
              </a:ext>
            </a:extLst>
          </p:cNvPr>
          <p:cNvPicPr>
            <a:picLocks noChangeAspect="1"/>
          </p:cNvPicPr>
          <p:nvPr/>
        </p:nvPicPr>
        <p:blipFill>
          <a:blip r:embed="rId3"/>
          <a:stretch>
            <a:fillRect/>
          </a:stretch>
        </p:blipFill>
        <p:spPr>
          <a:xfrm>
            <a:off x="-25400" y="10198100"/>
            <a:ext cx="18338800" cy="101600"/>
          </a:xfrm>
          <a:prstGeom prst="rect">
            <a:avLst/>
          </a:prstGeom>
        </p:spPr>
      </p:pic>
      <p:sp>
        <p:nvSpPr>
          <p:cNvPr id="7" name="TextBox 7">
            <a:extLst>
              <a:ext uri="{FF2B5EF4-FFF2-40B4-BE49-F238E27FC236}">
                <a16:creationId xmlns:a16="http://schemas.microsoft.com/office/drawing/2014/main" id="{3E40F950-3F32-B5C9-41D2-51AAEC15100F}"/>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3" name="TextBox 5">
            <a:extLst>
              <a:ext uri="{FF2B5EF4-FFF2-40B4-BE49-F238E27FC236}">
                <a16:creationId xmlns:a16="http://schemas.microsoft.com/office/drawing/2014/main" id="{C839C399-B5D1-E4DC-AF21-AD0A50B7CD4A}"/>
              </a:ext>
            </a:extLst>
          </p:cNvPr>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a:t>
            </a:r>
            <a:r>
              <a:rPr lang="en-US" sz="3500" b="1" spc="100" dirty="0">
                <a:solidFill>
                  <a:srgbClr val="55855B"/>
                </a:solidFill>
                <a:latin typeface="Pretendard Bold"/>
              </a:rPr>
              <a:t>2</a:t>
            </a:r>
            <a:r>
              <a:rPr lang="en-US" sz="3500" b="1" i="0" u="none" strike="noStrike" spc="100" dirty="0">
                <a:solidFill>
                  <a:srgbClr val="55855B"/>
                </a:solidFill>
                <a:latin typeface="Pretendard Bold"/>
              </a:rPr>
              <a:t>. Progress – </a:t>
            </a:r>
            <a:r>
              <a:rPr lang="en-US" sz="3500" b="1" spc="100" dirty="0">
                <a:solidFill>
                  <a:srgbClr val="55855B"/>
                </a:solidFill>
                <a:latin typeface="Pretendard Bold"/>
              </a:rPr>
              <a:t>[</a:t>
            </a:r>
            <a:r>
              <a:rPr lang="en-US" sz="3500" b="1" i="0" u="none" strike="noStrike" spc="100" dirty="0">
                <a:solidFill>
                  <a:srgbClr val="55855B"/>
                </a:solidFill>
                <a:latin typeface="Pretendard Bold"/>
              </a:rPr>
              <a:t>Back] Normalization</a:t>
            </a:r>
          </a:p>
        </p:txBody>
      </p:sp>
      <p:pic>
        <p:nvPicPr>
          <p:cNvPr id="1030" name="Picture 6" descr="Normalization Process and how to draw ERD from the 3NF relations. - YouTube">
            <a:extLst>
              <a:ext uri="{FF2B5EF4-FFF2-40B4-BE49-F238E27FC236}">
                <a16:creationId xmlns:a16="http://schemas.microsoft.com/office/drawing/2014/main" id="{696629FF-9325-7317-2297-9E8C28434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928326"/>
            <a:ext cx="9972675" cy="56114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3">
            <a:extLst>
              <a:ext uri="{FF2B5EF4-FFF2-40B4-BE49-F238E27FC236}">
                <a16:creationId xmlns:a16="http://schemas.microsoft.com/office/drawing/2014/main" id="{1F23C9CC-CD5C-66B6-9E1C-2F2C5A659318}"/>
              </a:ext>
            </a:extLst>
          </p:cNvPr>
          <p:cNvSpPr txBox="1"/>
          <p:nvPr/>
        </p:nvSpPr>
        <p:spPr>
          <a:xfrm>
            <a:off x="0" y="4615447"/>
            <a:ext cx="7912100" cy="673100"/>
          </a:xfrm>
          <a:prstGeom prst="rect">
            <a:avLst/>
          </a:prstGeom>
          <a:effectLst/>
        </p:spPr>
        <p:txBody>
          <a:bodyPr lIns="0" tIns="0" rIns="0" bIns="0" rtlCol="0" anchor="t"/>
          <a:lstStyle/>
          <a:p>
            <a:pPr lvl="0" algn="ctr">
              <a:lnSpc>
                <a:spcPct val="116199"/>
              </a:lnSpc>
            </a:pPr>
            <a:r>
              <a:rPr lang="en-US" sz="3800" dirty="0">
                <a:solidFill>
                  <a:srgbClr val="55855B"/>
                </a:solidFill>
                <a:latin typeface="Pretendard SemiBold"/>
              </a:rPr>
              <a:t>ERD</a:t>
            </a:r>
          </a:p>
          <a:p>
            <a:pPr lvl="0" algn="ctr">
              <a:lnSpc>
                <a:spcPct val="116199"/>
              </a:lnSpc>
            </a:pPr>
            <a:r>
              <a:rPr lang="en-US" sz="3800" b="0" i="0" u="none" strike="noStrike" dirty="0">
                <a:solidFill>
                  <a:srgbClr val="55855B"/>
                </a:solidFill>
                <a:latin typeface="Pretendard SemiBold"/>
              </a:rPr>
              <a:t>Normalization</a:t>
            </a:r>
          </a:p>
        </p:txBody>
      </p:sp>
    </p:spTree>
    <p:extLst>
      <p:ext uri="{BB962C8B-B14F-4D97-AF65-F5344CB8AC3E}">
        <p14:creationId xmlns:p14="http://schemas.microsoft.com/office/powerpoint/2010/main" val="1949409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
          <p:cNvPicPr preferRelativeResize="0"/>
          <p:nvPr/>
        </p:nvPicPr>
        <p:blipFill rotWithShape="1">
          <a:blip r:embed="rId3">
            <a:alphaModFix/>
          </a:blip>
          <a:srcRect/>
          <a:stretch/>
        </p:blipFill>
        <p:spPr>
          <a:xfrm>
            <a:off x="-25400" y="0"/>
            <a:ext cx="18338800" cy="101600"/>
          </a:xfrm>
          <a:prstGeom prst="rect">
            <a:avLst/>
          </a:prstGeom>
          <a:noFill/>
          <a:ln>
            <a:noFill/>
          </a:ln>
        </p:spPr>
      </p:pic>
      <p:pic>
        <p:nvPicPr>
          <p:cNvPr id="129" name="Google Shape;129;p2"/>
          <p:cNvPicPr preferRelativeResize="0"/>
          <p:nvPr/>
        </p:nvPicPr>
        <p:blipFill rotWithShape="1">
          <a:blip r:embed="rId3">
            <a:alphaModFix/>
          </a:blip>
          <a:srcRect/>
          <a:stretch/>
        </p:blipFill>
        <p:spPr>
          <a:xfrm>
            <a:off x="-25400" y="10198100"/>
            <a:ext cx="18338800" cy="101600"/>
          </a:xfrm>
          <a:prstGeom prst="rect">
            <a:avLst/>
          </a:prstGeom>
          <a:noFill/>
          <a:ln>
            <a:noFill/>
          </a:ln>
        </p:spPr>
      </p:pic>
      <p:sp>
        <p:nvSpPr>
          <p:cNvPr id="130" name="Google Shape;130;p2"/>
          <p:cNvSpPr txBox="1"/>
          <p:nvPr/>
        </p:nvSpPr>
        <p:spPr>
          <a:xfrm>
            <a:off x="13982700" y="9550400"/>
            <a:ext cx="3733800" cy="304800"/>
          </a:xfrm>
          <a:prstGeom prst="rect">
            <a:avLst/>
          </a:prstGeom>
          <a:noFill/>
          <a:ln>
            <a:noFill/>
          </a:ln>
        </p:spPr>
        <p:txBody>
          <a:bodyPr spcFirstLastPara="1" wrap="square" lIns="0" tIns="0" rIns="0" bIns="0" anchor="t" anchorCtr="0">
            <a:noAutofit/>
          </a:bodyPr>
          <a:lstStyle/>
          <a:p>
            <a:pPr marL="0" marR="0" lvl="0" indent="0" algn="r" rtl="0">
              <a:lnSpc>
                <a:spcPct val="99600"/>
              </a:lnSpc>
              <a:spcBef>
                <a:spcPts val="0"/>
              </a:spcBef>
              <a:spcAft>
                <a:spcPts val="0"/>
              </a:spcAft>
              <a:buNone/>
            </a:pPr>
            <a:r>
              <a:rPr lang="en-US" sz="1700" b="0" i="0" u="none" strike="noStrike" cap="none">
                <a:solidFill>
                  <a:srgbClr val="55855B"/>
                </a:solidFill>
                <a:latin typeface="Arial"/>
                <a:ea typeface="Arial"/>
                <a:cs typeface="Arial"/>
                <a:sym typeface="Arial"/>
              </a:rPr>
              <a:t>Capstone Design Project</a:t>
            </a:r>
            <a:endParaRPr/>
          </a:p>
        </p:txBody>
      </p:sp>
      <p:sp>
        <p:nvSpPr>
          <p:cNvPr id="131" name="Google Shape;131;p2"/>
          <p:cNvSpPr txBox="1"/>
          <p:nvPr/>
        </p:nvSpPr>
        <p:spPr>
          <a:xfrm>
            <a:off x="762000" y="711200"/>
            <a:ext cx="10858500" cy="6223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500" b="1" i="0" u="none" strike="noStrike" cap="none">
                <a:solidFill>
                  <a:srgbClr val="55855B"/>
                </a:solidFill>
                <a:latin typeface="Arial"/>
                <a:ea typeface="Arial"/>
                <a:cs typeface="Arial"/>
                <a:sym typeface="Arial"/>
              </a:rPr>
              <a:t>03. Challenges - </a:t>
            </a:r>
            <a:r>
              <a:rPr lang="en-US" sz="3500" b="1">
                <a:solidFill>
                  <a:srgbClr val="55855B"/>
                </a:solidFill>
              </a:rPr>
              <a:t>Front</a:t>
            </a:r>
            <a:r>
              <a:rPr lang="en-US" sz="3500" b="1" i="0" u="none" strike="noStrike" cap="none">
                <a:solidFill>
                  <a:srgbClr val="55855B"/>
                </a:solidFill>
                <a:latin typeface="Arial"/>
                <a:ea typeface="Arial"/>
                <a:cs typeface="Arial"/>
                <a:sym typeface="Arial"/>
              </a:rPr>
              <a:t>end</a:t>
            </a:r>
            <a:endParaRPr/>
          </a:p>
        </p:txBody>
      </p:sp>
      <p:pic>
        <p:nvPicPr>
          <p:cNvPr id="132" name="Google Shape;132;p2"/>
          <p:cNvPicPr preferRelativeResize="0"/>
          <p:nvPr/>
        </p:nvPicPr>
        <p:blipFill>
          <a:blip r:embed="rId4">
            <a:alphaModFix/>
          </a:blip>
          <a:stretch>
            <a:fillRect/>
          </a:stretch>
        </p:blipFill>
        <p:spPr>
          <a:xfrm>
            <a:off x="6705600" y="2711450"/>
            <a:ext cx="4876800" cy="487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25400" y="0"/>
            <a:ext cx="18338800" cy="101600"/>
          </a:xfrm>
          <a:prstGeom prst="rect">
            <a:avLst/>
          </a:prstGeom>
        </p:spPr>
      </p:pic>
      <p:pic>
        <p:nvPicPr>
          <p:cNvPr id="3" name="Picture 3"/>
          <p:cNvPicPr>
            <a:picLocks noChangeAspect="1"/>
          </p:cNvPicPr>
          <p:nvPr/>
        </p:nvPicPr>
        <p:blipFill>
          <a:blip r:embed="rId3"/>
          <a:stretch>
            <a:fillRect/>
          </a:stretch>
        </p:blipFill>
        <p:spPr>
          <a:xfrm>
            <a:off x="-25400" y="10198100"/>
            <a:ext cx="18338800" cy="101600"/>
          </a:xfrm>
          <a:prstGeom prst="rect">
            <a:avLst/>
          </a:prstGeom>
        </p:spPr>
      </p:pic>
      <p:sp>
        <p:nvSpPr>
          <p:cNvPr id="4" name="TextBox 4"/>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p:cNvSpPr txBox="1"/>
          <p:nvPr/>
        </p:nvSpPr>
        <p:spPr>
          <a:xfrm>
            <a:off x="762000" y="660400"/>
            <a:ext cx="84328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03. Challenges - Back-end</a:t>
            </a:r>
          </a:p>
        </p:txBody>
      </p:sp>
      <p:grpSp>
        <p:nvGrpSpPr>
          <p:cNvPr id="6" name="Group 6"/>
          <p:cNvGrpSpPr/>
          <p:nvPr/>
        </p:nvGrpSpPr>
        <p:grpSpPr>
          <a:xfrm>
            <a:off x="2147483647" y="2147483647"/>
            <a:ext cx="2147483647" cy="2147483647"/>
            <a:chOff x="0" y="0"/>
            <a:chExt cx="0" cy="0"/>
          </a:xfrm>
        </p:grpSpPr>
      </p:grpSp>
      <p:grpSp>
        <p:nvGrpSpPr>
          <p:cNvPr id="9" name="Group 9"/>
          <p:cNvGrpSpPr/>
          <p:nvPr/>
        </p:nvGrpSpPr>
        <p:grpSpPr>
          <a:xfrm>
            <a:off x="2147483647" y="2147483647"/>
            <a:ext cx="2147483647" cy="2147483647"/>
            <a:chOff x="0" y="0"/>
            <a:chExt cx="0" cy="0"/>
          </a:xfrm>
        </p:grpSpPr>
      </p:grpSp>
      <p:pic>
        <p:nvPicPr>
          <p:cNvPr id="10" name="Picture 10"/>
          <p:cNvPicPr>
            <a:picLocks noChangeAspect="1"/>
          </p:cNvPicPr>
          <p:nvPr/>
        </p:nvPicPr>
        <p:blipFill>
          <a:blip r:embed="rId4"/>
          <a:stretch>
            <a:fillRect/>
          </a:stretch>
        </p:blipFill>
        <p:spPr>
          <a:xfrm>
            <a:off x="7048500" y="4884964"/>
            <a:ext cx="889000" cy="558800"/>
          </a:xfrm>
          <a:prstGeom prst="rect">
            <a:avLst/>
          </a:prstGeom>
        </p:spPr>
      </p:pic>
      <p:grpSp>
        <p:nvGrpSpPr>
          <p:cNvPr id="11" name="Group 11"/>
          <p:cNvGrpSpPr/>
          <p:nvPr/>
        </p:nvGrpSpPr>
        <p:grpSpPr>
          <a:xfrm>
            <a:off x="2147483647" y="2147483647"/>
            <a:ext cx="2147483647" cy="2147483647"/>
            <a:chOff x="0" y="0"/>
            <a:chExt cx="0" cy="0"/>
          </a:xfrm>
        </p:grpSpPr>
      </p:grpSp>
      <p:pic>
        <p:nvPicPr>
          <p:cNvPr id="12" name="Picture 12"/>
          <p:cNvPicPr>
            <a:picLocks noChangeAspect="1"/>
          </p:cNvPicPr>
          <p:nvPr/>
        </p:nvPicPr>
        <p:blipFill>
          <a:blip r:embed="rId5"/>
          <a:stretch>
            <a:fillRect/>
          </a:stretch>
        </p:blipFill>
        <p:spPr>
          <a:xfrm>
            <a:off x="8521700" y="5596164"/>
            <a:ext cx="8458200" cy="1130300"/>
          </a:xfrm>
          <a:prstGeom prst="rect">
            <a:avLst/>
          </a:prstGeom>
          <a:effectLst>
            <a:outerShdw blurRad="12624" dist="17321" dir="2700000">
              <a:srgbClr val="000000">
                <a:alpha val="30000"/>
              </a:srgbClr>
            </a:outerShdw>
          </a:effectLst>
        </p:spPr>
      </p:pic>
      <p:sp>
        <p:nvSpPr>
          <p:cNvPr id="13" name="TextBox 13"/>
          <p:cNvSpPr txBox="1"/>
          <p:nvPr/>
        </p:nvSpPr>
        <p:spPr>
          <a:xfrm>
            <a:off x="8813800" y="5850164"/>
            <a:ext cx="7912100" cy="673100"/>
          </a:xfrm>
          <a:prstGeom prst="rect">
            <a:avLst/>
          </a:prstGeom>
        </p:spPr>
        <p:txBody>
          <a:bodyPr lIns="0" tIns="0" rIns="0" bIns="0" rtlCol="0" anchor="t"/>
          <a:lstStyle/>
          <a:p>
            <a:pPr lvl="0" algn="ctr">
              <a:lnSpc>
                <a:spcPct val="116199"/>
              </a:lnSpc>
            </a:pPr>
            <a:r>
              <a:rPr lang="en-US" sz="3800" b="0" i="0" u="none" strike="noStrike" dirty="0">
                <a:solidFill>
                  <a:srgbClr val="FFFFFF"/>
                </a:solidFill>
                <a:latin typeface="Pretendard SemiBold"/>
              </a:rPr>
              <a:t>Data Normalization</a:t>
            </a:r>
          </a:p>
        </p:txBody>
      </p:sp>
      <p:grpSp>
        <p:nvGrpSpPr>
          <p:cNvPr id="14" name="Group 14"/>
          <p:cNvGrpSpPr/>
          <p:nvPr/>
        </p:nvGrpSpPr>
        <p:grpSpPr>
          <a:xfrm>
            <a:off x="2147483647" y="2147483647"/>
            <a:ext cx="2147483647" cy="2147483647"/>
            <a:chOff x="0" y="0"/>
            <a:chExt cx="0" cy="0"/>
          </a:xfrm>
        </p:grpSpPr>
      </p:grpSp>
      <p:pic>
        <p:nvPicPr>
          <p:cNvPr id="15" name="Picture 15"/>
          <p:cNvPicPr>
            <a:picLocks noChangeAspect="1"/>
          </p:cNvPicPr>
          <p:nvPr/>
        </p:nvPicPr>
        <p:blipFill>
          <a:blip r:embed="rId5"/>
          <a:stretch>
            <a:fillRect/>
          </a:stretch>
        </p:blipFill>
        <p:spPr>
          <a:xfrm>
            <a:off x="8521700" y="3627664"/>
            <a:ext cx="8458200" cy="1130300"/>
          </a:xfrm>
          <a:prstGeom prst="rect">
            <a:avLst/>
          </a:prstGeom>
          <a:effectLst>
            <a:outerShdw blurRad="12624" dist="17321" dir="2700000">
              <a:srgbClr val="000000">
                <a:alpha val="30000"/>
              </a:srgbClr>
            </a:outerShdw>
          </a:effectLst>
        </p:spPr>
      </p:pic>
      <p:sp>
        <p:nvSpPr>
          <p:cNvPr id="16" name="TextBox 16"/>
          <p:cNvSpPr txBox="1"/>
          <p:nvPr/>
        </p:nvSpPr>
        <p:spPr>
          <a:xfrm>
            <a:off x="9347200" y="3868964"/>
            <a:ext cx="6807200" cy="673100"/>
          </a:xfrm>
          <a:prstGeom prst="rect">
            <a:avLst/>
          </a:prstGeom>
        </p:spPr>
        <p:txBody>
          <a:bodyPr lIns="0" tIns="0" rIns="0" bIns="0" rtlCol="0" anchor="t"/>
          <a:lstStyle/>
          <a:p>
            <a:pPr lvl="0" algn="ctr">
              <a:lnSpc>
                <a:spcPct val="116199"/>
              </a:lnSpc>
            </a:pPr>
            <a:r>
              <a:rPr lang="en-US" sz="3800" b="0" i="0" u="none" strike="noStrike" dirty="0">
                <a:solidFill>
                  <a:srgbClr val="FFFFFF"/>
                </a:solidFill>
                <a:latin typeface="Pretendard SemiBold"/>
              </a:rPr>
              <a:t>Optimized Database Indexing</a:t>
            </a:r>
          </a:p>
        </p:txBody>
      </p:sp>
      <p:grpSp>
        <p:nvGrpSpPr>
          <p:cNvPr id="17" name="Group 17"/>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pic>
        <p:nvPicPr>
          <p:cNvPr id="19" name="Picture 19"/>
          <p:cNvPicPr>
            <a:picLocks noChangeAspect="1"/>
          </p:cNvPicPr>
          <p:nvPr/>
        </p:nvPicPr>
        <p:blipFill>
          <a:blip r:embed="rId6"/>
          <a:stretch>
            <a:fillRect/>
          </a:stretch>
        </p:blipFill>
        <p:spPr>
          <a:xfrm>
            <a:off x="1498600" y="4313464"/>
            <a:ext cx="4813300" cy="1130300"/>
          </a:xfrm>
          <a:prstGeom prst="rect">
            <a:avLst/>
          </a:prstGeom>
          <a:effectLst>
            <a:outerShdw blurRad="12624" dist="17321" dir="2700000">
              <a:srgbClr val="000000">
                <a:alpha val="30000"/>
              </a:srgbClr>
            </a:outerShdw>
          </a:effectLst>
        </p:spPr>
      </p:pic>
      <p:sp>
        <p:nvSpPr>
          <p:cNvPr id="20" name="TextBox 20"/>
          <p:cNvSpPr txBox="1"/>
          <p:nvPr/>
        </p:nvSpPr>
        <p:spPr>
          <a:xfrm>
            <a:off x="1143000" y="4567464"/>
            <a:ext cx="5537200" cy="673100"/>
          </a:xfrm>
          <a:prstGeom prst="rect">
            <a:avLst/>
          </a:prstGeom>
        </p:spPr>
        <p:txBody>
          <a:bodyPr lIns="0" tIns="0" rIns="0" bIns="0" rtlCol="0" anchor="t"/>
          <a:lstStyle/>
          <a:p>
            <a:pPr lvl="0" algn="ctr">
              <a:lnSpc>
                <a:spcPct val="116199"/>
              </a:lnSpc>
            </a:pPr>
            <a:r>
              <a:rPr lang="en-US" sz="3800" b="0" i="0" u="none" strike="noStrike" dirty="0">
                <a:solidFill>
                  <a:srgbClr val="FFFFFF"/>
                </a:solidFill>
                <a:latin typeface="Pretendard SemiBold"/>
              </a:rPr>
              <a:t>Large Data</a:t>
            </a:r>
          </a:p>
        </p:txBody>
      </p:sp>
      <p:sp>
        <p:nvSpPr>
          <p:cNvPr id="21" name="TextBox 21"/>
          <p:cNvSpPr txBox="1"/>
          <p:nvPr/>
        </p:nvSpPr>
        <p:spPr>
          <a:xfrm>
            <a:off x="1155700" y="5608864"/>
            <a:ext cx="5499100" cy="444500"/>
          </a:xfrm>
          <a:prstGeom prst="rect">
            <a:avLst/>
          </a:prstGeom>
        </p:spPr>
        <p:txBody>
          <a:bodyPr lIns="0" tIns="0" rIns="0" bIns="0" rtlCol="0" anchor="t"/>
          <a:lstStyle/>
          <a:p>
            <a:pPr lvl="0" algn="ctr">
              <a:lnSpc>
                <a:spcPct val="116199"/>
              </a:lnSpc>
            </a:pPr>
            <a:r>
              <a:rPr lang="en-US" sz="2500" b="0" i="0" u="none" strike="noStrike">
                <a:solidFill>
                  <a:srgbClr val="55855B"/>
                </a:solidFill>
                <a:latin typeface="Pretendard SemiBold"/>
              </a:rPr>
              <a:t>Make Slow</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5400" y="0"/>
            <a:ext cx="18338800" cy="101600"/>
          </a:xfrm>
          <a:prstGeom prst="rect">
            <a:avLst/>
          </a:prstGeom>
        </p:spPr>
      </p:pic>
      <p:pic>
        <p:nvPicPr>
          <p:cNvPr id="3" name="Picture 3"/>
          <p:cNvPicPr>
            <a:picLocks noChangeAspect="1"/>
          </p:cNvPicPr>
          <p:nvPr/>
        </p:nvPicPr>
        <p:blipFill>
          <a:blip r:embed="rId2"/>
          <a:stretch>
            <a:fillRect/>
          </a:stretch>
        </p:blipFill>
        <p:spPr>
          <a:xfrm>
            <a:off x="-25400" y="10198100"/>
            <a:ext cx="18338800" cy="101600"/>
          </a:xfrm>
          <a:prstGeom prst="rect">
            <a:avLst/>
          </a:prstGeom>
        </p:spPr>
      </p:pic>
      <p:sp>
        <p:nvSpPr>
          <p:cNvPr id="4" name="TextBox 4"/>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p:cNvSpPr txBox="1"/>
          <p:nvPr/>
        </p:nvSpPr>
        <p:spPr>
          <a:xfrm>
            <a:off x="762000" y="711200"/>
            <a:ext cx="10858500" cy="622300"/>
          </a:xfrm>
          <a:prstGeom prst="rect">
            <a:avLst/>
          </a:prstGeom>
        </p:spPr>
        <p:txBody>
          <a:bodyPr lIns="0" tIns="0" rIns="0" bIns="0" rtlCol="0" anchor="ctr"/>
          <a:lstStyle/>
          <a:p>
            <a:pPr lvl="0" algn="l">
              <a:lnSpc>
                <a:spcPct val="99600"/>
              </a:lnSpc>
            </a:pPr>
            <a:r>
              <a:rPr lang="en-US" sz="3500" b="1" i="0" u="none" strike="noStrike" spc="100">
                <a:solidFill>
                  <a:srgbClr val="55855B"/>
                </a:solidFill>
                <a:latin typeface="Pretendard Bold"/>
              </a:rPr>
              <a:t>04. Plan</a:t>
            </a:r>
          </a:p>
        </p:txBody>
      </p:sp>
      <p:grpSp>
        <p:nvGrpSpPr>
          <p:cNvPr id="6" name="Group 6"/>
          <p:cNvGrpSpPr/>
          <p:nvPr/>
        </p:nvGrpSpPr>
        <p:grpSpPr>
          <a:xfrm>
            <a:off x="2147483647" y="2147483647"/>
            <a:ext cx="2147483647" cy="2147483647"/>
            <a:chOff x="0" y="0"/>
            <a:chExt cx="0" cy="0"/>
          </a:xfrm>
        </p:grpSpPr>
      </p:grpSp>
      <p:grpSp>
        <p:nvGrpSpPr>
          <p:cNvPr id="11" name="Group 11"/>
          <p:cNvGrpSpPr/>
          <p:nvPr/>
        </p:nvGrpSpPr>
        <p:grpSpPr>
          <a:xfrm>
            <a:off x="2147483647" y="2147483647"/>
            <a:ext cx="2147483647" cy="2147483647"/>
            <a:chOff x="0" y="0"/>
            <a:chExt cx="0" cy="0"/>
          </a:xfrm>
        </p:grpSpPr>
      </p:grpSp>
      <p:pic>
        <p:nvPicPr>
          <p:cNvPr id="12" name="Picture 12"/>
          <p:cNvPicPr>
            <a:picLocks noChangeAspect="1"/>
          </p:cNvPicPr>
          <p:nvPr/>
        </p:nvPicPr>
        <p:blipFill>
          <a:blip r:embed="rId3"/>
          <a:stretch>
            <a:fillRect/>
          </a:stretch>
        </p:blipFill>
        <p:spPr>
          <a:xfrm>
            <a:off x="12496437" y="6912610"/>
            <a:ext cx="5168900" cy="2273300"/>
          </a:xfrm>
          <a:prstGeom prst="rect">
            <a:avLst/>
          </a:prstGeom>
          <a:effectLst>
            <a:outerShdw blurRad="256187" dist="78028" dir="2700000">
              <a:srgbClr val="000000">
                <a:alpha val="50000"/>
              </a:srgbClr>
            </a:outerShdw>
          </a:effectLst>
        </p:spPr>
      </p:pic>
      <p:pic>
        <p:nvPicPr>
          <p:cNvPr id="13" name="Picture 13"/>
          <p:cNvPicPr>
            <a:picLocks noChangeAspect="1"/>
          </p:cNvPicPr>
          <p:nvPr/>
        </p:nvPicPr>
        <p:blipFill>
          <a:blip r:embed="rId4"/>
          <a:stretch>
            <a:fillRect/>
          </a:stretch>
        </p:blipFill>
        <p:spPr>
          <a:xfrm rot="5400000">
            <a:off x="12598037" y="8449310"/>
            <a:ext cx="723900" cy="38100"/>
          </a:xfrm>
          <a:prstGeom prst="rect">
            <a:avLst/>
          </a:prstGeom>
        </p:spPr>
      </p:pic>
      <p:sp>
        <p:nvSpPr>
          <p:cNvPr id="14" name="TextBox 14"/>
          <p:cNvSpPr txBox="1"/>
          <p:nvPr/>
        </p:nvSpPr>
        <p:spPr>
          <a:xfrm>
            <a:off x="13144137" y="8258810"/>
            <a:ext cx="4165600" cy="381000"/>
          </a:xfrm>
          <a:prstGeom prst="rect">
            <a:avLst/>
          </a:prstGeom>
        </p:spPr>
        <p:txBody>
          <a:bodyPr lIns="0" tIns="0" rIns="0" bIns="0" rtlCol="0" anchor="ctr"/>
          <a:lstStyle/>
          <a:p>
            <a:pPr lvl="0" algn="l">
              <a:lnSpc>
                <a:spcPct val="99600"/>
              </a:lnSpc>
            </a:pPr>
            <a:r>
              <a:rPr lang="en-US" sz="2200" b="0" i="0" u="none" strike="noStrike" dirty="0">
                <a:solidFill>
                  <a:srgbClr val="595959"/>
                </a:solidFill>
                <a:latin typeface="Pretendard SemiBold"/>
              </a:rPr>
              <a:t>Data Normalization</a:t>
            </a:r>
          </a:p>
        </p:txBody>
      </p:sp>
      <p:sp>
        <p:nvSpPr>
          <p:cNvPr id="15" name="TextBox 15"/>
          <p:cNvSpPr txBox="1"/>
          <p:nvPr/>
        </p:nvSpPr>
        <p:spPr>
          <a:xfrm>
            <a:off x="12877437" y="7242810"/>
            <a:ext cx="4381500" cy="444500"/>
          </a:xfrm>
          <a:prstGeom prst="rect">
            <a:avLst/>
          </a:prstGeom>
        </p:spPr>
        <p:txBody>
          <a:bodyPr lIns="0" tIns="0" rIns="0" bIns="0" rtlCol="0" anchor="ctr"/>
          <a:lstStyle/>
          <a:p>
            <a:pPr lvl="0" algn="ctr">
              <a:lnSpc>
                <a:spcPct val="99600"/>
              </a:lnSpc>
            </a:pPr>
            <a:r>
              <a:rPr lang="en-US" sz="2500" b="0" i="0" u="none" strike="noStrike" dirty="0">
                <a:solidFill>
                  <a:srgbClr val="212121"/>
                </a:solidFill>
                <a:latin typeface="Pretendard SemiBold"/>
              </a:rPr>
              <a:t>Back-end</a:t>
            </a:r>
          </a:p>
        </p:txBody>
      </p:sp>
      <p:grpSp>
        <p:nvGrpSpPr>
          <p:cNvPr id="16" name="Group 16"/>
          <p:cNvGrpSpPr/>
          <p:nvPr/>
        </p:nvGrpSpPr>
        <p:grpSpPr>
          <a:xfrm>
            <a:off x="2147483647" y="2147483647"/>
            <a:ext cx="2147483647" cy="2147483647"/>
            <a:chOff x="0" y="0"/>
            <a:chExt cx="0" cy="0"/>
          </a:xfrm>
        </p:grpSpPr>
      </p:grpSp>
      <p:pic>
        <p:nvPicPr>
          <p:cNvPr id="17" name="Picture 17"/>
          <p:cNvPicPr>
            <a:picLocks noChangeAspect="1"/>
          </p:cNvPicPr>
          <p:nvPr/>
        </p:nvPicPr>
        <p:blipFill>
          <a:blip r:embed="rId5"/>
          <a:stretch>
            <a:fillRect/>
          </a:stretch>
        </p:blipFill>
        <p:spPr>
          <a:xfrm>
            <a:off x="723900" y="2844800"/>
            <a:ext cx="5067300" cy="2565400"/>
          </a:xfrm>
          <a:prstGeom prst="rect">
            <a:avLst/>
          </a:prstGeom>
          <a:effectLst>
            <a:outerShdw blurRad="256187" dist="78028" dir="2700000">
              <a:srgbClr val="000000">
                <a:alpha val="50000"/>
              </a:srgbClr>
            </a:outerShdw>
          </a:effectLst>
        </p:spPr>
      </p:pic>
      <p:pic>
        <p:nvPicPr>
          <p:cNvPr id="18" name="Picture 18"/>
          <p:cNvPicPr>
            <a:picLocks noChangeAspect="1"/>
          </p:cNvPicPr>
          <p:nvPr/>
        </p:nvPicPr>
        <p:blipFill>
          <a:blip r:embed="rId6"/>
          <a:stretch>
            <a:fillRect/>
          </a:stretch>
        </p:blipFill>
        <p:spPr>
          <a:xfrm rot="5400000">
            <a:off x="838200" y="4445000"/>
            <a:ext cx="711200" cy="38100"/>
          </a:xfrm>
          <a:prstGeom prst="rect">
            <a:avLst/>
          </a:prstGeom>
        </p:spPr>
      </p:pic>
      <p:sp>
        <p:nvSpPr>
          <p:cNvPr id="21" name="TextBox 21"/>
          <p:cNvSpPr txBox="1"/>
          <p:nvPr/>
        </p:nvSpPr>
        <p:spPr>
          <a:xfrm>
            <a:off x="1143000" y="3213100"/>
            <a:ext cx="4305300" cy="431800"/>
          </a:xfrm>
          <a:prstGeom prst="rect">
            <a:avLst/>
          </a:prstGeom>
        </p:spPr>
        <p:txBody>
          <a:bodyPr lIns="0" tIns="0" rIns="0" bIns="0" rtlCol="0" anchor="ctr"/>
          <a:lstStyle/>
          <a:p>
            <a:pPr lvl="0" algn="ctr">
              <a:lnSpc>
                <a:spcPct val="99600"/>
              </a:lnSpc>
            </a:pPr>
            <a:r>
              <a:rPr lang="en-US" sz="2400" b="0" i="0" u="none" strike="noStrike" dirty="0">
                <a:solidFill>
                  <a:srgbClr val="212121"/>
                </a:solidFill>
                <a:latin typeface="Pretendard SemiBold"/>
              </a:rPr>
              <a:t>UX/UI</a:t>
            </a:r>
          </a:p>
        </p:txBody>
      </p:sp>
      <p:sp>
        <p:nvSpPr>
          <p:cNvPr id="25" name="TextBox 25"/>
          <p:cNvSpPr txBox="1"/>
          <p:nvPr/>
        </p:nvSpPr>
        <p:spPr>
          <a:xfrm>
            <a:off x="1388225" y="4127500"/>
            <a:ext cx="4326774" cy="698500"/>
          </a:xfrm>
          <a:prstGeom prst="rect">
            <a:avLst/>
          </a:prstGeom>
        </p:spPr>
        <p:txBody>
          <a:bodyPr lIns="0" tIns="0" rIns="0" bIns="0" rtlCol="0" anchor="ctr"/>
          <a:lstStyle/>
          <a:p>
            <a:pPr lvl="0" algn="l">
              <a:lnSpc>
                <a:spcPct val="99600"/>
              </a:lnSpc>
            </a:pPr>
            <a:r>
              <a:rPr lang="en-US" sz="2100" dirty="0">
                <a:solidFill>
                  <a:srgbClr val="595959"/>
                </a:solidFill>
                <a:latin typeface="Pretendard SemiBold"/>
              </a:rPr>
              <a:t>Design</a:t>
            </a:r>
            <a:r>
              <a:rPr lang="en-US" sz="2100" b="0" i="0" u="none" strike="noStrike" dirty="0">
                <a:solidFill>
                  <a:srgbClr val="595959"/>
                </a:solidFill>
                <a:latin typeface="Pretendard SemiBold"/>
              </a:rPr>
              <a:t>ing Additional Features and Building Wireframes</a:t>
            </a:r>
            <a:r>
              <a:rPr lang="ko-KR" altLang="en-US" sz="2100" b="0" i="0" u="none" strike="noStrike" dirty="0">
                <a:solidFill>
                  <a:srgbClr val="595959"/>
                </a:solidFill>
                <a:latin typeface="Pretendard SemiBold"/>
              </a:rPr>
              <a:t> </a:t>
            </a:r>
            <a:r>
              <a:rPr lang="en-US" altLang="ko-KR" sz="2100" b="0" i="0" u="none" strike="noStrike" dirty="0">
                <a:solidFill>
                  <a:srgbClr val="595959"/>
                </a:solidFill>
                <a:latin typeface="Pretendard SemiBold"/>
              </a:rPr>
              <a:t>for</a:t>
            </a:r>
            <a:r>
              <a:rPr lang="ko-KR" altLang="en-US" sz="2100" b="0" i="0" u="none" strike="noStrike" dirty="0">
                <a:solidFill>
                  <a:srgbClr val="595959"/>
                </a:solidFill>
                <a:latin typeface="Pretendard SemiBold"/>
              </a:rPr>
              <a:t> </a:t>
            </a:r>
            <a:r>
              <a:rPr lang="en-US" altLang="ko-KR" sz="2100" b="0" i="0" u="none" strike="noStrike" dirty="0">
                <a:solidFill>
                  <a:srgbClr val="595959"/>
                </a:solidFill>
                <a:latin typeface="Pretendard SemiBold"/>
              </a:rPr>
              <a:t>them</a:t>
            </a:r>
            <a:endParaRPr lang="en-US" sz="2100" b="0" i="0" u="none" strike="noStrike" dirty="0">
              <a:solidFill>
                <a:srgbClr val="595959"/>
              </a:solidFill>
              <a:latin typeface="Pretendard SemiBold"/>
            </a:endParaRPr>
          </a:p>
        </p:txBody>
      </p:sp>
      <p:grpSp>
        <p:nvGrpSpPr>
          <p:cNvPr id="26" name="Group 26"/>
          <p:cNvGrpSpPr/>
          <p:nvPr/>
        </p:nvGrpSpPr>
        <p:grpSpPr>
          <a:xfrm>
            <a:off x="2147483647" y="2147483647"/>
            <a:ext cx="2147483647" cy="2147483647"/>
            <a:chOff x="0" y="0"/>
            <a:chExt cx="0" cy="0"/>
          </a:xfrm>
        </p:grpSpPr>
      </p:grpSp>
      <p:pic>
        <p:nvPicPr>
          <p:cNvPr id="27" name="Picture 27"/>
          <p:cNvPicPr>
            <a:picLocks noChangeAspect="1"/>
          </p:cNvPicPr>
          <p:nvPr/>
        </p:nvPicPr>
        <p:blipFill>
          <a:blip r:embed="rId7"/>
          <a:stretch>
            <a:fillRect/>
          </a:stretch>
        </p:blipFill>
        <p:spPr>
          <a:xfrm>
            <a:off x="6565900" y="2844800"/>
            <a:ext cx="5067300" cy="3661336"/>
          </a:xfrm>
          <a:prstGeom prst="rect">
            <a:avLst/>
          </a:prstGeom>
          <a:effectLst>
            <a:outerShdw blurRad="256187" dist="78028" dir="2700000">
              <a:srgbClr val="000000">
                <a:alpha val="50000"/>
              </a:srgbClr>
            </a:outerShdw>
          </a:effectLst>
        </p:spPr>
      </p:pic>
      <p:pic>
        <p:nvPicPr>
          <p:cNvPr id="28" name="Picture 28"/>
          <p:cNvPicPr>
            <a:picLocks noChangeAspect="1"/>
          </p:cNvPicPr>
          <p:nvPr/>
        </p:nvPicPr>
        <p:blipFill>
          <a:blip r:embed="rId8"/>
          <a:stretch>
            <a:fillRect/>
          </a:stretch>
        </p:blipFill>
        <p:spPr>
          <a:xfrm rot="5400000">
            <a:off x="6680200" y="4445000"/>
            <a:ext cx="711200" cy="38100"/>
          </a:xfrm>
          <a:prstGeom prst="rect">
            <a:avLst/>
          </a:prstGeom>
          <a:effectLst>
            <a:outerShdw blurRad="16" dist="625" dir="18900000">
              <a:srgbClr val="000000">
                <a:alpha val="50000"/>
              </a:srgbClr>
            </a:outerShdw>
          </a:effectLst>
        </p:spPr>
      </p:pic>
      <p:pic>
        <p:nvPicPr>
          <p:cNvPr id="29" name="Picture 29"/>
          <p:cNvPicPr>
            <a:picLocks noChangeAspect="1"/>
          </p:cNvPicPr>
          <p:nvPr/>
        </p:nvPicPr>
        <p:blipFill>
          <a:blip r:embed="rId8"/>
          <a:stretch>
            <a:fillRect/>
          </a:stretch>
        </p:blipFill>
        <p:spPr>
          <a:xfrm rot="5400000">
            <a:off x="6680200" y="5753100"/>
            <a:ext cx="711200" cy="38100"/>
          </a:xfrm>
          <a:prstGeom prst="rect">
            <a:avLst/>
          </a:prstGeom>
          <a:effectLst>
            <a:outerShdw blurRad="16" dist="625" dir="18900000">
              <a:srgbClr val="000000">
                <a:alpha val="50000"/>
              </a:srgbClr>
            </a:outerShdw>
          </a:effectLst>
        </p:spPr>
      </p:pic>
      <p:sp>
        <p:nvSpPr>
          <p:cNvPr id="31" name="TextBox 31"/>
          <p:cNvSpPr txBox="1"/>
          <p:nvPr/>
        </p:nvSpPr>
        <p:spPr>
          <a:xfrm>
            <a:off x="6985000" y="3213100"/>
            <a:ext cx="4305300" cy="431800"/>
          </a:xfrm>
          <a:prstGeom prst="rect">
            <a:avLst/>
          </a:prstGeom>
          <a:effectLst>
            <a:outerShdw dist="3095" dir="2700000">
              <a:srgbClr val="000000">
                <a:alpha val="40000"/>
              </a:srgbClr>
            </a:outerShdw>
          </a:effectLst>
        </p:spPr>
        <p:txBody>
          <a:bodyPr lIns="0" tIns="0" rIns="0" bIns="0" rtlCol="0" anchor="ctr"/>
          <a:lstStyle/>
          <a:p>
            <a:pPr lvl="0" algn="ctr">
              <a:lnSpc>
                <a:spcPct val="99600"/>
              </a:lnSpc>
            </a:pPr>
            <a:r>
              <a:rPr lang="en-US" sz="2400" b="0" i="0" u="none" strike="noStrike" dirty="0">
                <a:solidFill>
                  <a:srgbClr val="212121"/>
                </a:solidFill>
                <a:latin typeface="Pretendard SemiBold"/>
              </a:rPr>
              <a:t>AI</a:t>
            </a:r>
          </a:p>
        </p:txBody>
      </p:sp>
      <p:sp>
        <p:nvSpPr>
          <p:cNvPr id="32" name="TextBox 32"/>
          <p:cNvSpPr txBox="1"/>
          <p:nvPr/>
        </p:nvSpPr>
        <p:spPr>
          <a:xfrm>
            <a:off x="7213600" y="4089400"/>
            <a:ext cx="4089400" cy="698500"/>
          </a:xfrm>
          <a:prstGeom prst="rect">
            <a:avLst/>
          </a:prstGeom>
        </p:spPr>
        <p:txBody>
          <a:bodyPr lIns="0" tIns="0" rIns="0" bIns="0" rtlCol="0" anchor="ctr"/>
          <a:lstStyle/>
          <a:p>
            <a:pPr>
              <a:lnSpc>
                <a:spcPct val="99600"/>
              </a:lnSpc>
            </a:pPr>
            <a:r>
              <a:rPr lang="en-US" altLang="ko-KR" sz="2100" b="0" i="0" u="none" strike="noStrike" dirty="0">
                <a:solidFill>
                  <a:srgbClr val="595959"/>
                </a:solidFill>
                <a:latin typeface="Pretendard SemiBold"/>
              </a:rPr>
              <a:t>Application of augmentation </a:t>
            </a:r>
          </a:p>
          <a:p>
            <a:pPr>
              <a:lnSpc>
                <a:spcPct val="99600"/>
              </a:lnSpc>
            </a:pPr>
            <a:r>
              <a:rPr lang="en-US" altLang="ko-KR" sz="2100" b="0" i="0" u="none" strike="noStrike" dirty="0">
                <a:solidFill>
                  <a:srgbClr val="595959"/>
                </a:solidFill>
                <a:latin typeface="Pretendard SemiBold"/>
              </a:rPr>
              <a:t>for emotion classes</a:t>
            </a:r>
            <a:endParaRPr lang="en-US" sz="2100" b="0" i="0" u="none" strike="noStrike" dirty="0">
              <a:solidFill>
                <a:srgbClr val="595959"/>
              </a:solidFill>
              <a:latin typeface="Pretendard SemiBold"/>
            </a:endParaRPr>
          </a:p>
        </p:txBody>
      </p:sp>
      <p:sp>
        <p:nvSpPr>
          <p:cNvPr id="33" name="TextBox 33"/>
          <p:cNvSpPr txBox="1"/>
          <p:nvPr/>
        </p:nvSpPr>
        <p:spPr>
          <a:xfrm>
            <a:off x="7213600" y="5410200"/>
            <a:ext cx="4152900" cy="698500"/>
          </a:xfrm>
          <a:prstGeom prst="rect">
            <a:avLst/>
          </a:prstGeom>
        </p:spPr>
        <p:txBody>
          <a:bodyPr lIns="0" tIns="0" rIns="0" bIns="0" rtlCol="0" anchor="ctr"/>
          <a:lstStyle/>
          <a:p>
            <a:pPr>
              <a:lnSpc>
                <a:spcPct val="99600"/>
              </a:lnSpc>
            </a:pPr>
            <a:r>
              <a:rPr lang="en-US" altLang="ko-KR" sz="2100" b="0" i="0" u="none" strike="noStrike" dirty="0">
                <a:solidFill>
                  <a:srgbClr val="595959"/>
                </a:solidFill>
                <a:latin typeface="Pretendard SemiBold"/>
              </a:rPr>
              <a:t>Maximize model performance </a:t>
            </a:r>
          </a:p>
          <a:p>
            <a:pPr>
              <a:lnSpc>
                <a:spcPct val="99600"/>
              </a:lnSpc>
            </a:pPr>
            <a:r>
              <a:rPr lang="en-US" altLang="ko-KR" sz="2100" b="0" i="0" u="none" strike="noStrike" dirty="0">
                <a:solidFill>
                  <a:srgbClr val="595959"/>
                </a:solidFill>
                <a:latin typeface="Pretendard SemiBold"/>
              </a:rPr>
              <a:t>with hyperparameter tuning</a:t>
            </a:r>
          </a:p>
        </p:txBody>
      </p:sp>
      <p:pic>
        <p:nvPicPr>
          <p:cNvPr id="37" name="Picture 27">
            <a:extLst>
              <a:ext uri="{FF2B5EF4-FFF2-40B4-BE49-F238E27FC236}">
                <a16:creationId xmlns:a16="http://schemas.microsoft.com/office/drawing/2014/main" id="{C072D9AD-D054-4AA8-F90B-2CC82DFA7991}"/>
              </a:ext>
            </a:extLst>
          </p:cNvPr>
          <p:cNvPicPr>
            <a:picLocks noChangeAspect="1"/>
          </p:cNvPicPr>
          <p:nvPr/>
        </p:nvPicPr>
        <p:blipFill>
          <a:blip r:embed="rId7"/>
          <a:stretch>
            <a:fillRect/>
          </a:stretch>
        </p:blipFill>
        <p:spPr>
          <a:xfrm>
            <a:off x="12496437" y="2844800"/>
            <a:ext cx="5067300" cy="3661336"/>
          </a:xfrm>
          <a:prstGeom prst="rect">
            <a:avLst/>
          </a:prstGeom>
          <a:effectLst>
            <a:outerShdw blurRad="256187" dist="78028" dir="2700000">
              <a:srgbClr val="000000">
                <a:alpha val="50000"/>
              </a:srgbClr>
            </a:outerShdw>
          </a:effectLst>
        </p:spPr>
      </p:pic>
      <p:pic>
        <p:nvPicPr>
          <p:cNvPr id="38" name="Picture 28">
            <a:extLst>
              <a:ext uri="{FF2B5EF4-FFF2-40B4-BE49-F238E27FC236}">
                <a16:creationId xmlns:a16="http://schemas.microsoft.com/office/drawing/2014/main" id="{F1948F2D-0A0F-8BA7-AC9B-6A2EC20B8192}"/>
              </a:ext>
            </a:extLst>
          </p:cNvPr>
          <p:cNvPicPr>
            <a:picLocks noChangeAspect="1"/>
          </p:cNvPicPr>
          <p:nvPr/>
        </p:nvPicPr>
        <p:blipFill>
          <a:blip r:embed="rId8"/>
          <a:stretch>
            <a:fillRect/>
          </a:stretch>
        </p:blipFill>
        <p:spPr>
          <a:xfrm rot="5400000">
            <a:off x="12610737" y="4445000"/>
            <a:ext cx="711200" cy="38100"/>
          </a:xfrm>
          <a:prstGeom prst="rect">
            <a:avLst/>
          </a:prstGeom>
          <a:effectLst>
            <a:outerShdw blurRad="16" dist="625" dir="18900000">
              <a:srgbClr val="000000">
                <a:alpha val="50000"/>
              </a:srgbClr>
            </a:outerShdw>
          </a:effectLst>
        </p:spPr>
      </p:pic>
      <p:pic>
        <p:nvPicPr>
          <p:cNvPr id="39" name="Picture 29">
            <a:extLst>
              <a:ext uri="{FF2B5EF4-FFF2-40B4-BE49-F238E27FC236}">
                <a16:creationId xmlns:a16="http://schemas.microsoft.com/office/drawing/2014/main" id="{5CDA7EAD-E34B-C392-A911-127CFE9844DB}"/>
              </a:ext>
            </a:extLst>
          </p:cNvPr>
          <p:cNvPicPr>
            <a:picLocks noChangeAspect="1"/>
          </p:cNvPicPr>
          <p:nvPr/>
        </p:nvPicPr>
        <p:blipFill>
          <a:blip r:embed="rId8"/>
          <a:stretch>
            <a:fillRect/>
          </a:stretch>
        </p:blipFill>
        <p:spPr>
          <a:xfrm rot="5400000">
            <a:off x="12610737" y="5753100"/>
            <a:ext cx="711200" cy="38100"/>
          </a:xfrm>
          <a:prstGeom prst="rect">
            <a:avLst/>
          </a:prstGeom>
          <a:effectLst>
            <a:outerShdw blurRad="16" dist="625" dir="18900000">
              <a:srgbClr val="000000">
                <a:alpha val="50000"/>
              </a:srgbClr>
            </a:outerShdw>
          </a:effectLst>
        </p:spPr>
      </p:pic>
      <p:sp>
        <p:nvSpPr>
          <p:cNvPr id="40" name="TextBox 31">
            <a:extLst>
              <a:ext uri="{FF2B5EF4-FFF2-40B4-BE49-F238E27FC236}">
                <a16:creationId xmlns:a16="http://schemas.microsoft.com/office/drawing/2014/main" id="{00F69D00-FAF9-12AD-EC01-8DD195FBE870}"/>
              </a:ext>
            </a:extLst>
          </p:cNvPr>
          <p:cNvSpPr txBox="1"/>
          <p:nvPr/>
        </p:nvSpPr>
        <p:spPr>
          <a:xfrm>
            <a:off x="12915537" y="3213100"/>
            <a:ext cx="4305300" cy="431800"/>
          </a:xfrm>
          <a:prstGeom prst="rect">
            <a:avLst/>
          </a:prstGeom>
          <a:effectLst>
            <a:outerShdw dist="3095" dir="2700000">
              <a:srgbClr val="000000">
                <a:alpha val="40000"/>
              </a:srgbClr>
            </a:outerShdw>
          </a:effectLst>
        </p:spPr>
        <p:txBody>
          <a:bodyPr lIns="0" tIns="0" rIns="0" bIns="0" rtlCol="0" anchor="ctr"/>
          <a:lstStyle/>
          <a:p>
            <a:pPr lvl="0" algn="ctr">
              <a:lnSpc>
                <a:spcPct val="99600"/>
              </a:lnSpc>
            </a:pPr>
            <a:r>
              <a:rPr lang="en-US" sz="2400" b="0" i="0" u="none" strike="noStrike" dirty="0">
                <a:solidFill>
                  <a:srgbClr val="212121"/>
                </a:solidFill>
                <a:latin typeface="Pretendard SemiBold"/>
              </a:rPr>
              <a:t>Front-end</a:t>
            </a:r>
          </a:p>
        </p:txBody>
      </p:sp>
      <p:sp>
        <p:nvSpPr>
          <p:cNvPr id="41" name="TextBox 32">
            <a:extLst>
              <a:ext uri="{FF2B5EF4-FFF2-40B4-BE49-F238E27FC236}">
                <a16:creationId xmlns:a16="http://schemas.microsoft.com/office/drawing/2014/main" id="{D2C968EE-400B-A224-8931-384ECBFE0D44}"/>
              </a:ext>
            </a:extLst>
          </p:cNvPr>
          <p:cNvSpPr txBox="1"/>
          <p:nvPr/>
        </p:nvSpPr>
        <p:spPr>
          <a:xfrm>
            <a:off x="13144137" y="4089400"/>
            <a:ext cx="4089400" cy="698500"/>
          </a:xfrm>
          <a:prstGeom prst="rect">
            <a:avLst/>
          </a:prstGeom>
        </p:spPr>
        <p:txBody>
          <a:bodyPr lIns="0" tIns="0" rIns="0" bIns="0" rtlCol="0" anchor="ctr"/>
          <a:lstStyle/>
          <a:p>
            <a:pPr>
              <a:lnSpc>
                <a:spcPct val="99600"/>
              </a:lnSpc>
            </a:pPr>
            <a:r>
              <a:rPr lang="en-US" altLang="ko-KR" sz="2100" b="0" i="0" u="none" strike="noStrike" dirty="0">
                <a:solidFill>
                  <a:srgbClr val="595959"/>
                </a:solidFill>
                <a:latin typeface="Pretendard SemiBold"/>
              </a:rPr>
              <a:t>CSS supplementation</a:t>
            </a:r>
            <a:endParaRPr lang="en-US" sz="2100" b="0" i="0" u="none" strike="noStrike" dirty="0">
              <a:solidFill>
                <a:srgbClr val="595959"/>
              </a:solidFill>
              <a:latin typeface="Pretendard SemiBold"/>
            </a:endParaRPr>
          </a:p>
        </p:txBody>
      </p:sp>
      <p:sp>
        <p:nvSpPr>
          <p:cNvPr id="42" name="TextBox 33">
            <a:extLst>
              <a:ext uri="{FF2B5EF4-FFF2-40B4-BE49-F238E27FC236}">
                <a16:creationId xmlns:a16="http://schemas.microsoft.com/office/drawing/2014/main" id="{2CCD3AB1-8027-0B13-C1E1-FF643A69C174}"/>
              </a:ext>
            </a:extLst>
          </p:cNvPr>
          <p:cNvSpPr txBox="1"/>
          <p:nvPr/>
        </p:nvSpPr>
        <p:spPr>
          <a:xfrm>
            <a:off x="13144137" y="5410200"/>
            <a:ext cx="4152900" cy="698500"/>
          </a:xfrm>
          <a:prstGeom prst="rect">
            <a:avLst/>
          </a:prstGeom>
        </p:spPr>
        <p:txBody>
          <a:bodyPr lIns="0" tIns="0" rIns="0" bIns="0" rtlCol="0" anchor="ctr"/>
          <a:lstStyle/>
          <a:p>
            <a:pPr>
              <a:lnSpc>
                <a:spcPct val="99600"/>
              </a:lnSpc>
            </a:pPr>
            <a:r>
              <a:rPr lang="en-US" altLang="ko-KR" sz="2100" b="0" i="0" u="none" strike="noStrike" dirty="0">
                <a:solidFill>
                  <a:srgbClr val="595959"/>
                </a:solidFill>
                <a:latin typeface="Pretendard SemiBold"/>
              </a:rPr>
              <a:t>Implementation of unimplemented pages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5400" y="0"/>
            <a:ext cx="18338800" cy="101600"/>
          </a:xfrm>
          <a:prstGeom prst="rect">
            <a:avLst/>
          </a:prstGeom>
        </p:spPr>
      </p:pic>
      <p:pic>
        <p:nvPicPr>
          <p:cNvPr id="3" name="Picture 3"/>
          <p:cNvPicPr>
            <a:picLocks noChangeAspect="1"/>
          </p:cNvPicPr>
          <p:nvPr/>
        </p:nvPicPr>
        <p:blipFill>
          <a:blip r:embed="rId2"/>
          <a:stretch>
            <a:fillRect/>
          </a:stretch>
        </p:blipFill>
        <p:spPr>
          <a:xfrm>
            <a:off x="-25400" y="10198100"/>
            <a:ext cx="18338800" cy="101600"/>
          </a:xfrm>
          <a:prstGeom prst="rect">
            <a:avLst/>
          </a:prstGeom>
        </p:spPr>
      </p:pic>
      <p:grpSp>
        <p:nvGrpSpPr>
          <p:cNvPr id="4" name="Group 4"/>
          <p:cNvGrpSpPr/>
          <p:nvPr/>
        </p:nvGrpSpPr>
        <p:grpSpPr>
          <a:xfrm>
            <a:off x="324256400" y="-2147483648"/>
            <a:ext cx="2147483647" cy="2147483647"/>
            <a:chOff x="0" y="0"/>
            <a:chExt cx="0" cy="0"/>
          </a:xfrm>
        </p:grpSpPr>
      </p:grpSp>
      <p:pic>
        <p:nvPicPr>
          <p:cNvPr id="5" name="Picture 5"/>
          <p:cNvPicPr>
            <a:picLocks noChangeAspect="1"/>
          </p:cNvPicPr>
          <p:nvPr/>
        </p:nvPicPr>
        <p:blipFill>
          <a:blip r:embed="rId3"/>
          <a:stretch>
            <a:fillRect/>
          </a:stretch>
        </p:blipFill>
        <p:spPr>
          <a:xfrm>
            <a:off x="-533400" y="-2781300"/>
            <a:ext cx="18846800" cy="9525000"/>
          </a:xfrm>
          <a:prstGeom prst="rect">
            <a:avLst/>
          </a:prstGeom>
        </p:spPr>
      </p:pic>
      <p:pic>
        <p:nvPicPr>
          <p:cNvPr id="6" name="Picture 6"/>
          <p:cNvPicPr>
            <a:picLocks noChangeAspect="1"/>
          </p:cNvPicPr>
          <p:nvPr/>
        </p:nvPicPr>
        <p:blipFill>
          <a:blip r:embed="rId4"/>
          <a:stretch>
            <a:fillRect/>
          </a:stretch>
        </p:blipFill>
        <p:spPr>
          <a:xfrm>
            <a:off x="16459200" y="-2781300"/>
            <a:ext cx="1854200" cy="1854200"/>
          </a:xfrm>
          <a:prstGeom prst="rect">
            <a:avLst/>
          </a:prstGeom>
        </p:spPr>
      </p:pic>
      <p:pic>
        <p:nvPicPr>
          <p:cNvPr id="7" name="Picture 7"/>
          <p:cNvPicPr>
            <a:picLocks noChangeAspect="1"/>
          </p:cNvPicPr>
          <p:nvPr/>
        </p:nvPicPr>
        <p:blipFill>
          <a:blip r:embed="rId4"/>
          <a:stretch>
            <a:fillRect/>
          </a:stretch>
        </p:blipFill>
        <p:spPr>
          <a:xfrm>
            <a:off x="25400" y="-2781300"/>
            <a:ext cx="1854200" cy="1854200"/>
          </a:xfrm>
          <a:prstGeom prst="rect">
            <a:avLst/>
          </a:prstGeom>
        </p:spPr>
      </p:pic>
      <p:pic>
        <p:nvPicPr>
          <p:cNvPr id="8" name="Picture 8"/>
          <p:cNvPicPr>
            <a:picLocks noChangeAspect="1"/>
          </p:cNvPicPr>
          <p:nvPr/>
        </p:nvPicPr>
        <p:blipFill>
          <a:blip r:embed="rId4"/>
          <a:stretch>
            <a:fillRect/>
          </a:stretch>
        </p:blipFill>
        <p:spPr>
          <a:xfrm>
            <a:off x="-25400" y="4889500"/>
            <a:ext cx="1854200" cy="1854200"/>
          </a:xfrm>
          <a:prstGeom prst="rect">
            <a:avLst/>
          </a:prstGeom>
        </p:spPr>
      </p:pic>
      <p:sp>
        <p:nvSpPr>
          <p:cNvPr id="9" name="TextBox 9"/>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10" name="TextBox 10"/>
          <p:cNvSpPr txBox="1"/>
          <p:nvPr/>
        </p:nvSpPr>
        <p:spPr>
          <a:xfrm>
            <a:off x="7620000" y="5105400"/>
            <a:ext cx="3276600" cy="1600200"/>
          </a:xfrm>
          <a:prstGeom prst="rect">
            <a:avLst/>
          </a:prstGeom>
          <a:effectLst>
            <a:outerShdw blurRad="296333" dist="57150" dir="2700000">
              <a:srgbClr val="FFFFFF">
                <a:alpha val="20000"/>
              </a:srgbClr>
            </a:outerShdw>
          </a:effectLst>
        </p:spPr>
        <p:txBody>
          <a:bodyPr lIns="0" tIns="0" rIns="0" bIns="0" rtlCol="0" anchor="ctr"/>
          <a:lstStyle/>
          <a:p>
            <a:pPr lvl="0" algn="l">
              <a:lnSpc>
                <a:spcPct val="95449"/>
              </a:lnSpc>
            </a:pPr>
            <a:r>
              <a:rPr lang="en-US" sz="9000" b="0" i="0" u="none" strike="noStrike">
                <a:solidFill>
                  <a:srgbClr val="FFFFFF"/>
                </a:solidFill>
                <a:latin typeface="Pretendard ExtraBold"/>
              </a:rPr>
              <a:t>Q &amp; A</a:t>
            </a:r>
          </a:p>
        </p:txBody>
      </p:sp>
      <p:sp>
        <p:nvSpPr>
          <p:cNvPr id="11" name="TextBox 11"/>
          <p:cNvSpPr txBox="1"/>
          <p:nvPr/>
        </p:nvSpPr>
        <p:spPr>
          <a:xfrm>
            <a:off x="4737100" y="7099300"/>
            <a:ext cx="8902700" cy="609600"/>
          </a:xfrm>
          <a:prstGeom prst="rect">
            <a:avLst/>
          </a:prstGeom>
        </p:spPr>
        <p:txBody>
          <a:bodyPr lIns="0" tIns="0" rIns="0" bIns="0" rtlCol="0" anchor="t"/>
          <a:lstStyle/>
          <a:p>
            <a:pPr lvl="0" algn="l">
              <a:lnSpc>
                <a:spcPct val="99600"/>
              </a:lnSpc>
            </a:pPr>
            <a:r>
              <a:rPr lang="en-US" sz="3500" b="0" i="0" u="none" strike="noStrike">
                <a:solidFill>
                  <a:srgbClr val="55855B"/>
                </a:solidFill>
                <a:latin typeface="Pretendard Medium"/>
              </a:rPr>
              <a:t>NLP-based Psychological Diagnostic Diary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992100" y="8102600"/>
            <a:ext cx="12026900" cy="5727700"/>
          </a:xfrm>
          <a:prstGeom prst="rect">
            <a:avLst/>
          </a:prstGeom>
        </p:spPr>
      </p:pic>
      <p:pic>
        <p:nvPicPr>
          <p:cNvPr id="3" name="Picture 3"/>
          <p:cNvPicPr>
            <a:picLocks noChangeAspect="1"/>
          </p:cNvPicPr>
          <p:nvPr/>
        </p:nvPicPr>
        <p:blipFill>
          <a:blip r:embed="rId3"/>
          <a:stretch>
            <a:fillRect/>
          </a:stretch>
        </p:blipFill>
        <p:spPr>
          <a:xfrm>
            <a:off x="1816100" y="8102600"/>
            <a:ext cx="12026900" cy="5727700"/>
          </a:xfrm>
          <a:prstGeom prst="rect">
            <a:avLst/>
          </a:prstGeom>
        </p:spPr>
      </p:pic>
      <p:pic>
        <p:nvPicPr>
          <p:cNvPr id="4" name="Picture 4"/>
          <p:cNvPicPr>
            <a:picLocks noChangeAspect="1"/>
          </p:cNvPicPr>
          <p:nvPr/>
        </p:nvPicPr>
        <p:blipFill>
          <a:blip r:embed="rId4"/>
          <a:stretch>
            <a:fillRect/>
          </a:stretch>
        </p:blipFill>
        <p:spPr>
          <a:xfrm>
            <a:off x="1231900" y="8978900"/>
            <a:ext cx="16827500" cy="6705600"/>
          </a:xfrm>
          <a:prstGeom prst="rect">
            <a:avLst/>
          </a:prstGeom>
        </p:spPr>
      </p:pic>
      <p:pic>
        <p:nvPicPr>
          <p:cNvPr id="5" name="Picture 5"/>
          <p:cNvPicPr>
            <a:picLocks noChangeAspect="1"/>
          </p:cNvPicPr>
          <p:nvPr/>
        </p:nvPicPr>
        <p:blipFill>
          <a:blip r:embed="rId5"/>
          <a:stretch>
            <a:fillRect/>
          </a:stretch>
        </p:blipFill>
        <p:spPr>
          <a:xfrm>
            <a:off x="-25400" y="10198100"/>
            <a:ext cx="18338800" cy="101600"/>
          </a:xfrm>
          <a:prstGeom prst="rect">
            <a:avLst/>
          </a:prstGeom>
        </p:spPr>
      </p:pic>
      <p:pic>
        <p:nvPicPr>
          <p:cNvPr id="6" name="Picture 6"/>
          <p:cNvPicPr>
            <a:picLocks noChangeAspect="1"/>
          </p:cNvPicPr>
          <p:nvPr/>
        </p:nvPicPr>
        <p:blipFill>
          <a:blip r:embed="rId5"/>
          <a:stretch>
            <a:fillRect/>
          </a:stretch>
        </p:blipFill>
        <p:spPr>
          <a:xfrm>
            <a:off x="-25400" y="0"/>
            <a:ext cx="18338800" cy="101600"/>
          </a:xfrm>
          <a:prstGeom prst="rect">
            <a:avLst/>
          </a:prstGeom>
        </p:spPr>
      </p:pic>
      <p:sp>
        <p:nvSpPr>
          <p:cNvPr id="8" name="TextBox 8"/>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pic>
        <p:nvPicPr>
          <p:cNvPr id="9" name="Picture 9"/>
          <p:cNvPicPr>
            <a:picLocks noChangeAspect="1"/>
          </p:cNvPicPr>
          <p:nvPr/>
        </p:nvPicPr>
        <p:blipFill>
          <a:blip r:embed="rId6"/>
          <a:stretch>
            <a:fillRect/>
          </a:stretch>
        </p:blipFill>
        <p:spPr>
          <a:xfrm>
            <a:off x="1816100" y="2387600"/>
            <a:ext cx="12026900" cy="5727700"/>
          </a:xfrm>
          <a:prstGeom prst="rect">
            <a:avLst/>
          </a:prstGeom>
        </p:spPr>
      </p:pic>
      <p:graphicFrame>
        <p:nvGraphicFramePr>
          <p:cNvPr id="10" name="Table 10"/>
          <p:cNvGraphicFramePr>
            <a:graphicFrameLocks noGrp="1"/>
          </p:cNvGraphicFramePr>
          <p:nvPr/>
        </p:nvGraphicFramePr>
        <p:xfrm>
          <a:off x="1866900" y="1714500"/>
          <a:ext cx="13868400" cy="2374900"/>
        </p:xfrm>
        <a:graphic>
          <a:graphicData uri="http://schemas.openxmlformats.org/drawingml/2006/table">
            <a:tbl>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1981200">
                  <a:extLst>
                    <a:ext uri="{9D8B030D-6E8A-4147-A177-3AD203B41FA5}">
                      <a16:colId xmlns:a16="http://schemas.microsoft.com/office/drawing/2014/main" val="20004"/>
                    </a:ext>
                  </a:extLst>
                </a:gridCol>
                <a:gridCol w="1981200">
                  <a:extLst>
                    <a:ext uri="{9D8B030D-6E8A-4147-A177-3AD203B41FA5}">
                      <a16:colId xmlns:a16="http://schemas.microsoft.com/office/drawing/2014/main" val="20005"/>
                    </a:ext>
                  </a:extLst>
                </a:gridCol>
                <a:gridCol w="1981200">
                  <a:extLst>
                    <a:ext uri="{9D8B030D-6E8A-4147-A177-3AD203B41FA5}">
                      <a16:colId xmlns:a16="http://schemas.microsoft.com/office/drawing/2014/main" val="20006"/>
                    </a:ext>
                  </a:extLst>
                </a:gridCol>
              </a:tblGrid>
              <a:tr h="2374900">
                <a:tc>
                  <a:txBody>
                    <a:bodyPr/>
                    <a:lstStyle/>
                    <a:p>
                      <a:pPr lvl="0" algn="ctr">
                        <a:lnSpc>
                          <a:spcPct val="91714"/>
                        </a:lnSpc>
                        <a:defRPr/>
                      </a:pPr>
                      <a:r>
                        <a:rPr lang="en-US" sz="1800" b="0" i="0" u="none" strike="noStrike">
                          <a:solidFill>
                            <a:srgbClr val="000000"/>
                          </a:solidFill>
                          <a:latin typeface="Pretendard Medium"/>
                        </a:rPr>
                        <a:t>Week 2-3</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1800" b="0" i="0" u="none" strike="noStrike">
                          <a:solidFill>
                            <a:srgbClr val="000000"/>
                          </a:solidFill>
                          <a:latin typeface="Pretendard Medium"/>
                        </a:rPr>
                        <a:t>Week 4-5</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1800" b="0" i="0" u="none" strike="noStrike">
                          <a:solidFill>
                            <a:srgbClr val="000000"/>
                          </a:solidFill>
                          <a:latin typeface="Pretendard Medium"/>
                        </a:rPr>
                        <a:t>Week 6-7</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1800" b="0" i="0" u="none" strike="noStrike">
                          <a:solidFill>
                            <a:srgbClr val="000000"/>
                          </a:solidFill>
                          <a:latin typeface="Pretendard Medium"/>
                        </a:rPr>
                        <a:t>Week 8-9</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83000"/>
                        </a:lnSpc>
                        <a:defRPr/>
                      </a:pPr>
                      <a:r>
                        <a:rPr lang="en-US" sz="1800" b="0" i="0" u="none" strike="noStrike">
                          <a:solidFill>
                            <a:srgbClr val="000000"/>
                          </a:solidFill>
                          <a:latin typeface="Pretendard Medium"/>
                        </a:rPr>
                        <a:t>Week 10-11</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83000"/>
                        </a:lnSpc>
                        <a:defRPr/>
                      </a:pPr>
                      <a:r>
                        <a:rPr lang="en-US" sz="1800" b="0" i="0" u="none" strike="noStrike">
                          <a:solidFill>
                            <a:srgbClr val="000000"/>
                          </a:solidFill>
                          <a:latin typeface="Pretendard Medium"/>
                        </a:rPr>
                        <a:t>Week 12-13</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tc>
                  <a:txBody>
                    <a:bodyPr/>
                    <a:lstStyle/>
                    <a:p>
                      <a:pPr lvl="0" algn="ctr">
                        <a:lnSpc>
                          <a:spcPct val="83000"/>
                        </a:lnSpc>
                        <a:defRPr/>
                      </a:pPr>
                      <a:r>
                        <a:rPr lang="en-US" sz="1800" b="0" i="0" u="none" strike="noStrike">
                          <a:solidFill>
                            <a:srgbClr val="000000"/>
                          </a:solidFill>
                          <a:latin typeface="Pretendard Medium"/>
                        </a:rPr>
                        <a:t>Week 14-15</a:t>
                      </a:r>
                      <a:endParaRPr lang="en-US" sz="1100"/>
                    </a:p>
                  </a:txBody>
                  <a:tcPr marL="19050" marR="19050" marT="19050" marB="19050">
                    <a:lnL cap="flat" cmpd="sng" algn="ctr">
                      <a:solidFill>
                        <a:srgbClr val="000000">
                          <a:alpha val="0"/>
                        </a:srgbClr>
                      </a:solidFill>
                      <a:prstDash val="solid"/>
                      <a:round/>
                      <a:headEnd type="none" w="med" len="med"/>
                      <a:tailEnd type="none" w="med" len="med"/>
                    </a:lnL>
                    <a:lnR cap="flat" cmpd="sng" algn="ctr">
                      <a:solidFill>
                        <a:srgbClr val="000000">
                          <a:alpha val="0"/>
                        </a:srgbClr>
                      </a:solidFill>
                      <a:prstDash val="solid"/>
                      <a:round/>
                      <a:headEnd type="none" w="med" len="med"/>
                      <a:tailEnd type="none" w="med" len="med"/>
                    </a:lnR>
                    <a:lnT cap="flat" cmpd="sng" algn="ctr">
                      <a:solidFill>
                        <a:srgbClr val="000000">
                          <a:alpha val="0"/>
                        </a:srgbClr>
                      </a:solidFill>
                      <a:prstDash val="solid"/>
                      <a:round/>
                      <a:headEnd type="none" w="med" len="med"/>
                      <a:tailEnd type="none" w="med" len="med"/>
                    </a:lnT>
                    <a:lnB cap="flat" cmpd="sng" algn="ctr">
                      <a:solidFill>
                        <a:srgbClr val="000000">
                          <a:alpha val="0"/>
                        </a:srgbClr>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bl>
          </a:graphicData>
        </a:graphic>
      </p:graphicFrame>
      <p:pic>
        <p:nvPicPr>
          <p:cNvPr id="11" name="Picture 11"/>
          <p:cNvPicPr>
            <a:picLocks noChangeAspect="1"/>
          </p:cNvPicPr>
          <p:nvPr/>
        </p:nvPicPr>
        <p:blipFill>
          <a:blip r:embed="rId7"/>
          <a:stretch>
            <a:fillRect/>
          </a:stretch>
        </p:blipFill>
        <p:spPr>
          <a:xfrm>
            <a:off x="12992100" y="2387600"/>
            <a:ext cx="12026900" cy="5727700"/>
          </a:xfrm>
          <a:prstGeom prst="rect">
            <a:avLst/>
          </a:prstGeom>
        </p:spPr>
      </p:pic>
      <p:pic>
        <p:nvPicPr>
          <p:cNvPr id="13" name="Picture 13"/>
          <p:cNvPicPr>
            <a:picLocks noChangeAspect="1"/>
          </p:cNvPicPr>
          <p:nvPr/>
        </p:nvPicPr>
        <p:blipFill>
          <a:blip r:embed="rId8"/>
          <a:stretch>
            <a:fillRect/>
          </a:stretch>
        </p:blipFill>
        <p:spPr>
          <a:xfrm>
            <a:off x="1270000" y="2552700"/>
            <a:ext cx="3289300" cy="685800"/>
          </a:xfrm>
          <a:prstGeom prst="rect">
            <a:avLst/>
          </a:prstGeom>
        </p:spPr>
      </p:pic>
      <p:sp>
        <p:nvSpPr>
          <p:cNvPr id="14" name="TextBox 14"/>
          <p:cNvSpPr txBox="1"/>
          <p:nvPr/>
        </p:nvSpPr>
        <p:spPr>
          <a:xfrm>
            <a:off x="-152400" y="2730500"/>
            <a:ext cx="6426200" cy="317500"/>
          </a:xfrm>
          <a:prstGeom prst="rect">
            <a:avLst/>
          </a:prstGeom>
        </p:spPr>
        <p:txBody>
          <a:bodyPr lIns="0" tIns="0" rIns="0" bIns="0" rtlCol="0" anchor="ctr"/>
          <a:lstStyle/>
          <a:p>
            <a:pPr lvl="0" algn="ctr">
              <a:lnSpc>
                <a:spcPct val="123669"/>
              </a:lnSpc>
            </a:pPr>
            <a:r>
              <a:rPr lang="en-US" sz="1800" b="0" i="0" u="none" strike="noStrike">
                <a:solidFill>
                  <a:srgbClr val="000000"/>
                </a:solidFill>
                <a:latin typeface="Pretendard SemiBold"/>
              </a:rPr>
              <a:t>Topic Ideation</a:t>
            </a:r>
          </a:p>
        </p:txBody>
      </p:sp>
      <p:pic>
        <p:nvPicPr>
          <p:cNvPr id="15" name="Picture 15"/>
          <p:cNvPicPr>
            <a:picLocks noChangeAspect="1"/>
          </p:cNvPicPr>
          <p:nvPr/>
        </p:nvPicPr>
        <p:blipFill>
          <a:blip r:embed="rId9"/>
          <a:stretch>
            <a:fillRect/>
          </a:stretch>
        </p:blipFill>
        <p:spPr>
          <a:xfrm>
            <a:off x="4457700" y="3479800"/>
            <a:ext cx="4178300" cy="685800"/>
          </a:xfrm>
          <a:prstGeom prst="rect">
            <a:avLst/>
          </a:prstGeom>
        </p:spPr>
      </p:pic>
      <p:sp>
        <p:nvSpPr>
          <p:cNvPr id="16" name="TextBox 16"/>
          <p:cNvSpPr txBox="1"/>
          <p:nvPr/>
        </p:nvSpPr>
        <p:spPr>
          <a:xfrm>
            <a:off x="3378200" y="3644900"/>
            <a:ext cx="6426200" cy="317500"/>
          </a:xfrm>
          <a:prstGeom prst="rect">
            <a:avLst/>
          </a:prstGeom>
        </p:spPr>
        <p:txBody>
          <a:bodyPr lIns="0" tIns="0" rIns="0" bIns="0" rtlCol="0" anchor="ctr"/>
          <a:lstStyle/>
          <a:p>
            <a:pPr lvl="0" algn="ctr">
              <a:lnSpc>
                <a:spcPct val="123669"/>
              </a:lnSpc>
            </a:pPr>
            <a:r>
              <a:rPr lang="en-US" sz="1800" b="0" i="0" u="none" strike="noStrike">
                <a:solidFill>
                  <a:srgbClr val="000000"/>
                </a:solidFill>
                <a:latin typeface="Pretendard SemiBold"/>
              </a:rPr>
              <a:t>Data Collection</a:t>
            </a:r>
          </a:p>
        </p:txBody>
      </p:sp>
      <p:pic>
        <p:nvPicPr>
          <p:cNvPr id="17" name="Picture 17"/>
          <p:cNvPicPr>
            <a:picLocks noChangeAspect="1"/>
          </p:cNvPicPr>
          <p:nvPr/>
        </p:nvPicPr>
        <p:blipFill>
          <a:blip r:embed="rId10"/>
          <a:stretch>
            <a:fillRect/>
          </a:stretch>
        </p:blipFill>
        <p:spPr>
          <a:xfrm>
            <a:off x="4406900" y="4457700"/>
            <a:ext cx="6337300" cy="685800"/>
          </a:xfrm>
          <a:prstGeom prst="rect">
            <a:avLst/>
          </a:prstGeom>
        </p:spPr>
      </p:pic>
      <p:sp>
        <p:nvSpPr>
          <p:cNvPr id="18" name="TextBox 18"/>
          <p:cNvSpPr txBox="1"/>
          <p:nvPr/>
        </p:nvSpPr>
        <p:spPr>
          <a:xfrm>
            <a:off x="4610100" y="46101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AI Model Design</a:t>
            </a:r>
          </a:p>
        </p:txBody>
      </p:sp>
      <p:pic>
        <p:nvPicPr>
          <p:cNvPr id="19" name="Picture 19"/>
          <p:cNvPicPr>
            <a:picLocks noChangeAspect="1"/>
          </p:cNvPicPr>
          <p:nvPr/>
        </p:nvPicPr>
        <p:blipFill>
          <a:blip r:embed="rId11"/>
          <a:stretch>
            <a:fillRect/>
          </a:stretch>
        </p:blipFill>
        <p:spPr>
          <a:xfrm>
            <a:off x="6502400" y="5422900"/>
            <a:ext cx="4178300" cy="685800"/>
          </a:xfrm>
          <a:prstGeom prst="rect">
            <a:avLst/>
          </a:prstGeom>
        </p:spPr>
      </p:pic>
      <p:pic>
        <p:nvPicPr>
          <p:cNvPr id="20" name="Picture 20"/>
          <p:cNvPicPr>
            <a:picLocks noChangeAspect="1"/>
          </p:cNvPicPr>
          <p:nvPr/>
        </p:nvPicPr>
        <p:blipFill>
          <a:blip r:embed="rId11"/>
          <a:stretch>
            <a:fillRect/>
          </a:stretch>
        </p:blipFill>
        <p:spPr>
          <a:xfrm>
            <a:off x="6502400" y="6451600"/>
            <a:ext cx="4178300" cy="685800"/>
          </a:xfrm>
          <a:prstGeom prst="rect">
            <a:avLst/>
          </a:prstGeom>
        </p:spPr>
      </p:pic>
      <p:pic>
        <p:nvPicPr>
          <p:cNvPr id="21" name="Picture 21"/>
          <p:cNvPicPr>
            <a:picLocks noChangeAspect="1"/>
          </p:cNvPicPr>
          <p:nvPr/>
        </p:nvPicPr>
        <p:blipFill>
          <a:blip r:embed="rId10"/>
          <a:stretch>
            <a:fillRect/>
          </a:stretch>
        </p:blipFill>
        <p:spPr>
          <a:xfrm>
            <a:off x="8140700" y="7277100"/>
            <a:ext cx="6337300" cy="685800"/>
          </a:xfrm>
          <a:prstGeom prst="rect">
            <a:avLst/>
          </a:prstGeom>
        </p:spPr>
      </p:pic>
      <p:sp>
        <p:nvSpPr>
          <p:cNvPr id="22" name="TextBox 22"/>
          <p:cNvSpPr txBox="1"/>
          <p:nvPr/>
        </p:nvSpPr>
        <p:spPr>
          <a:xfrm>
            <a:off x="8343900" y="74168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UX/UI Design &amp; Implementation</a:t>
            </a:r>
          </a:p>
        </p:txBody>
      </p:sp>
      <p:pic>
        <p:nvPicPr>
          <p:cNvPr id="23" name="Picture 23"/>
          <p:cNvPicPr>
            <a:picLocks noChangeAspect="1"/>
          </p:cNvPicPr>
          <p:nvPr/>
        </p:nvPicPr>
        <p:blipFill>
          <a:blip r:embed="rId9"/>
          <a:stretch>
            <a:fillRect/>
          </a:stretch>
        </p:blipFill>
        <p:spPr>
          <a:xfrm>
            <a:off x="12877800" y="8102600"/>
            <a:ext cx="4178300" cy="685800"/>
          </a:xfrm>
          <a:prstGeom prst="rect">
            <a:avLst/>
          </a:prstGeom>
        </p:spPr>
      </p:pic>
      <p:pic>
        <p:nvPicPr>
          <p:cNvPr id="24" name="Picture 24"/>
          <p:cNvPicPr>
            <a:picLocks noChangeAspect="1"/>
          </p:cNvPicPr>
          <p:nvPr/>
        </p:nvPicPr>
        <p:blipFill>
          <a:blip r:embed="rId12"/>
          <a:stretch>
            <a:fillRect/>
          </a:stretch>
        </p:blipFill>
        <p:spPr>
          <a:xfrm>
            <a:off x="8887558" y="2341685"/>
            <a:ext cx="2654300" cy="6629400"/>
          </a:xfrm>
          <a:prstGeom prst="rect">
            <a:avLst/>
          </a:prstGeom>
        </p:spPr>
      </p:pic>
      <p:sp>
        <p:nvSpPr>
          <p:cNvPr id="25" name="TextBox 25"/>
          <p:cNvSpPr txBox="1"/>
          <p:nvPr/>
        </p:nvSpPr>
        <p:spPr>
          <a:xfrm>
            <a:off x="11811000" y="8280400"/>
            <a:ext cx="6426200" cy="317500"/>
          </a:xfrm>
          <a:prstGeom prst="rect">
            <a:avLst/>
          </a:prstGeom>
        </p:spPr>
        <p:txBody>
          <a:bodyPr lIns="0" tIns="0" rIns="0" bIns="0" rtlCol="0" anchor="ctr"/>
          <a:lstStyle/>
          <a:p>
            <a:pPr lvl="0" algn="ctr">
              <a:lnSpc>
                <a:spcPct val="123669"/>
              </a:lnSpc>
            </a:pPr>
            <a:r>
              <a:rPr lang="en-US" sz="1800" b="0" i="0" u="none" strike="noStrike">
                <a:solidFill>
                  <a:srgbClr val="000000"/>
                </a:solidFill>
                <a:latin typeface="Pretendard SemiBold"/>
              </a:rPr>
              <a:t>Beta Service &amp; FeedBack</a:t>
            </a:r>
          </a:p>
        </p:txBody>
      </p:sp>
      <p:sp>
        <p:nvSpPr>
          <p:cNvPr id="26" name="TextBox 26"/>
          <p:cNvSpPr txBox="1"/>
          <p:nvPr/>
        </p:nvSpPr>
        <p:spPr>
          <a:xfrm>
            <a:off x="5422900" y="66167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Model &amp; Algorithm Implementation</a:t>
            </a:r>
          </a:p>
        </p:txBody>
      </p:sp>
      <p:sp>
        <p:nvSpPr>
          <p:cNvPr id="27" name="TextBox 27"/>
          <p:cNvSpPr txBox="1"/>
          <p:nvPr/>
        </p:nvSpPr>
        <p:spPr>
          <a:xfrm>
            <a:off x="5422900" y="5600700"/>
            <a:ext cx="6426200" cy="317500"/>
          </a:xfrm>
          <a:prstGeom prst="rect">
            <a:avLst/>
          </a:prstGeom>
        </p:spPr>
        <p:txBody>
          <a:bodyPr lIns="0" tIns="0" rIns="0" bIns="0" rtlCol="0" anchor="ctr"/>
          <a:lstStyle/>
          <a:p>
            <a:pPr lvl="0" algn="ctr">
              <a:lnSpc>
                <a:spcPct val="123669"/>
              </a:lnSpc>
            </a:pPr>
            <a:r>
              <a:rPr lang="en-US" sz="1800" b="0" i="0" u="none" strike="noStrike">
                <a:solidFill>
                  <a:srgbClr val="FFFFFF"/>
                </a:solidFill>
                <a:latin typeface="Pretendard SemiBold"/>
              </a:rPr>
              <a:t>Data PreProcessing</a:t>
            </a:r>
          </a:p>
        </p:txBody>
      </p:sp>
      <p:sp>
        <p:nvSpPr>
          <p:cNvPr id="29" name="TextBox 2">
            <a:extLst>
              <a:ext uri="{FF2B5EF4-FFF2-40B4-BE49-F238E27FC236}">
                <a16:creationId xmlns:a16="http://schemas.microsoft.com/office/drawing/2014/main" id="{2638E48D-94D8-0E74-2BD5-9D0678942258}"/>
              </a:ext>
            </a:extLst>
          </p:cNvPr>
          <p:cNvSpPr txBox="1"/>
          <p:nvPr/>
        </p:nvSpPr>
        <p:spPr>
          <a:xfrm>
            <a:off x="762000" y="711200"/>
            <a:ext cx="10858500" cy="6223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01. Recap</a:t>
            </a:r>
          </a:p>
        </p:txBody>
      </p:sp>
      <p:sp>
        <p:nvSpPr>
          <p:cNvPr id="28" name="TextBox 27">
            <a:extLst>
              <a:ext uri="{FF2B5EF4-FFF2-40B4-BE49-F238E27FC236}">
                <a16:creationId xmlns:a16="http://schemas.microsoft.com/office/drawing/2014/main" id="{377E9B0D-F339-E996-0238-B39A001A779B}"/>
              </a:ext>
            </a:extLst>
          </p:cNvPr>
          <p:cNvSpPr txBox="1"/>
          <p:nvPr/>
        </p:nvSpPr>
        <p:spPr>
          <a:xfrm>
            <a:off x="6131169" y="7658072"/>
            <a:ext cx="12590584" cy="369332"/>
          </a:xfrm>
          <a:prstGeom prst="rect">
            <a:avLst/>
          </a:prstGeom>
          <a:noFill/>
        </p:spPr>
        <p:txBody>
          <a:bodyPr wrap="square">
            <a:spAutoFit/>
          </a:bodyPr>
          <a:lstStyle/>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63B47-2B9E-B720-7800-CC417567E55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DA1DE57-47D0-7B18-9744-5E3C62E089DB}"/>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7FF873EA-14C2-80F2-9D33-4268CCEF982F}"/>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256A6477-1078-3C67-E2D3-D7CC27CFB9D4}"/>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397ED1FB-CFF7-F44A-17DC-78E2FD2BD399}"/>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t>
            </a:r>
            <a:r>
              <a:rPr lang="en-US" sz="3500" b="1" spc="100" dirty="0">
                <a:solidFill>
                  <a:srgbClr val="55855B"/>
                </a:solidFill>
                <a:latin typeface="Pretendard Bold"/>
              </a:rPr>
              <a:t>UX/UI] </a:t>
            </a:r>
            <a:r>
              <a:rPr lang="en-US" sz="3500" b="1" i="0" u="none" strike="noStrike" spc="100" dirty="0">
                <a:solidFill>
                  <a:srgbClr val="55855B"/>
                </a:solidFill>
                <a:latin typeface="Pretendard Bold"/>
              </a:rPr>
              <a:t>Branding</a:t>
            </a:r>
          </a:p>
        </p:txBody>
      </p:sp>
      <p:grpSp>
        <p:nvGrpSpPr>
          <p:cNvPr id="7" name="Group 7">
            <a:extLst>
              <a:ext uri="{FF2B5EF4-FFF2-40B4-BE49-F238E27FC236}">
                <a16:creationId xmlns:a16="http://schemas.microsoft.com/office/drawing/2014/main" id="{A53BD36B-C673-1F26-11AB-EF19153D15B2}"/>
              </a:ext>
            </a:extLst>
          </p:cNvPr>
          <p:cNvGrpSpPr/>
          <p:nvPr/>
        </p:nvGrpSpPr>
        <p:grpSpPr>
          <a:xfrm>
            <a:off x="2147483647" y="2147483647"/>
            <a:ext cx="2147483647" cy="2147483647"/>
            <a:chOff x="0" y="0"/>
            <a:chExt cx="0" cy="0"/>
          </a:xfrm>
        </p:grpSpPr>
      </p:grpSp>
      <p:sp>
        <p:nvSpPr>
          <p:cNvPr id="13" name="타원 12">
            <a:extLst>
              <a:ext uri="{FF2B5EF4-FFF2-40B4-BE49-F238E27FC236}">
                <a16:creationId xmlns:a16="http://schemas.microsoft.com/office/drawing/2014/main" id="{B2549A4C-3F3C-FF59-D9BA-A498219E64F5}"/>
              </a:ext>
            </a:extLst>
          </p:cNvPr>
          <p:cNvSpPr/>
          <p:nvPr/>
        </p:nvSpPr>
        <p:spPr>
          <a:xfrm>
            <a:off x="3768690" y="2451100"/>
            <a:ext cx="4191000" cy="3022600"/>
          </a:xfrm>
          <a:prstGeom prst="ellipse">
            <a:avLst/>
          </a:prstGeom>
          <a:noFill/>
          <a:ln w="76200">
            <a:solidFill>
              <a:srgbClr val="558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1">
            <a:extLst>
              <a:ext uri="{FF2B5EF4-FFF2-40B4-BE49-F238E27FC236}">
                <a16:creationId xmlns:a16="http://schemas.microsoft.com/office/drawing/2014/main" id="{0D820D29-A81A-E641-9CC5-98CC92965202}"/>
              </a:ext>
            </a:extLst>
          </p:cNvPr>
          <p:cNvSpPr txBox="1"/>
          <p:nvPr/>
        </p:nvSpPr>
        <p:spPr>
          <a:xfrm>
            <a:off x="4714840" y="3117850"/>
            <a:ext cx="2298700" cy="673100"/>
          </a:xfrm>
          <a:prstGeom prst="rect">
            <a:avLst/>
          </a:prstGeom>
        </p:spPr>
        <p:txBody>
          <a:bodyPr lIns="0" tIns="0" rIns="0" bIns="0" rtlCol="0" anchor="t"/>
          <a:lstStyle/>
          <a:p>
            <a:pPr lvl="0" algn="ctr">
              <a:lnSpc>
                <a:spcPct val="116199"/>
              </a:lnSpc>
            </a:pPr>
            <a:r>
              <a:rPr lang="ko-KR" altLang="en-US" sz="4800" b="1" dirty="0">
                <a:solidFill>
                  <a:srgbClr val="55855B"/>
                </a:solidFill>
                <a:latin typeface="Pretendard Medium"/>
              </a:rPr>
              <a:t>마음 </a:t>
            </a:r>
            <a:r>
              <a:rPr lang="en-US" altLang="ko-KR" sz="4800" dirty="0">
                <a:solidFill>
                  <a:srgbClr val="000000"/>
                </a:solidFill>
                <a:latin typeface="Pretendard Medium"/>
              </a:rPr>
              <a:t>Mind</a:t>
            </a:r>
            <a:endParaRPr lang="en-US" sz="4800" b="0" i="0" u="none" strike="noStrike" dirty="0">
              <a:solidFill>
                <a:srgbClr val="000000"/>
              </a:solidFill>
              <a:latin typeface="Pretendard Medium"/>
            </a:endParaRPr>
          </a:p>
        </p:txBody>
      </p:sp>
      <p:sp>
        <p:nvSpPr>
          <p:cNvPr id="15" name="타원 14">
            <a:extLst>
              <a:ext uri="{FF2B5EF4-FFF2-40B4-BE49-F238E27FC236}">
                <a16:creationId xmlns:a16="http://schemas.microsoft.com/office/drawing/2014/main" id="{EFD45684-1D9D-BB75-4611-A1086FA41C9F}"/>
              </a:ext>
            </a:extLst>
          </p:cNvPr>
          <p:cNvSpPr/>
          <p:nvPr/>
        </p:nvSpPr>
        <p:spPr>
          <a:xfrm>
            <a:off x="10398092" y="2451100"/>
            <a:ext cx="4191000" cy="3022600"/>
          </a:xfrm>
          <a:prstGeom prst="ellipse">
            <a:avLst/>
          </a:prstGeom>
          <a:noFill/>
          <a:ln w="76200">
            <a:solidFill>
              <a:srgbClr val="558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TextBox 11">
            <a:extLst>
              <a:ext uri="{FF2B5EF4-FFF2-40B4-BE49-F238E27FC236}">
                <a16:creationId xmlns:a16="http://schemas.microsoft.com/office/drawing/2014/main" id="{6A4A6ECA-53C2-F31B-BBD2-A2A32C096C83}"/>
              </a:ext>
            </a:extLst>
          </p:cNvPr>
          <p:cNvSpPr txBox="1"/>
          <p:nvPr/>
        </p:nvSpPr>
        <p:spPr>
          <a:xfrm>
            <a:off x="11156918" y="3117850"/>
            <a:ext cx="2673348" cy="673100"/>
          </a:xfrm>
          <a:prstGeom prst="rect">
            <a:avLst/>
          </a:prstGeom>
        </p:spPr>
        <p:txBody>
          <a:bodyPr lIns="0" tIns="0" rIns="0" bIns="0" rtlCol="0" anchor="t"/>
          <a:lstStyle/>
          <a:p>
            <a:pPr lvl="0" algn="ctr">
              <a:lnSpc>
                <a:spcPct val="116199"/>
              </a:lnSpc>
            </a:pPr>
            <a:r>
              <a:rPr lang="ko-KR" altLang="en-US" sz="4800" b="1" dirty="0">
                <a:solidFill>
                  <a:srgbClr val="55855B"/>
                </a:solidFill>
                <a:latin typeface="Pretendard Medium"/>
              </a:rPr>
              <a:t>나침반</a:t>
            </a:r>
            <a:endParaRPr lang="en-US" altLang="ko-KR" sz="4800" b="1" dirty="0">
              <a:solidFill>
                <a:srgbClr val="55855B"/>
              </a:solidFill>
              <a:latin typeface="Pretendard Medium"/>
            </a:endParaRPr>
          </a:p>
          <a:p>
            <a:pPr lvl="0" algn="ctr">
              <a:lnSpc>
                <a:spcPct val="116199"/>
              </a:lnSpc>
            </a:pPr>
            <a:r>
              <a:rPr lang="en-US" altLang="ko-KR" sz="4800" dirty="0">
                <a:solidFill>
                  <a:srgbClr val="000000"/>
                </a:solidFill>
                <a:latin typeface="Pretendard Medium"/>
              </a:rPr>
              <a:t>Compass</a:t>
            </a:r>
            <a:endParaRPr lang="en-US" sz="4800" b="0" i="0" u="none" strike="noStrike" dirty="0">
              <a:solidFill>
                <a:srgbClr val="000000"/>
              </a:solidFill>
              <a:latin typeface="Pretendard Medium"/>
            </a:endParaRPr>
          </a:p>
        </p:txBody>
      </p:sp>
      <p:sp>
        <p:nvSpPr>
          <p:cNvPr id="17" name="십자형[C] 16">
            <a:extLst>
              <a:ext uri="{FF2B5EF4-FFF2-40B4-BE49-F238E27FC236}">
                <a16:creationId xmlns:a16="http://schemas.microsoft.com/office/drawing/2014/main" id="{60C85046-1F3E-FEC9-A098-1E4677A8AB48}"/>
              </a:ext>
            </a:extLst>
          </p:cNvPr>
          <p:cNvSpPr/>
          <p:nvPr/>
        </p:nvSpPr>
        <p:spPr>
          <a:xfrm>
            <a:off x="8382000" y="3390900"/>
            <a:ext cx="1143000" cy="1143000"/>
          </a:xfrm>
          <a:prstGeom prst="plus">
            <a:avLst>
              <a:gd name="adj" fmla="val 38617"/>
            </a:avLst>
          </a:prstGeom>
          <a:solidFill>
            <a:srgbClr val="55855B"/>
          </a:solidFill>
          <a:ln>
            <a:solidFill>
              <a:srgbClr val="558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TextBox 17">
            <a:extLst>
              <a:ext uri="{FF2B5EF4-FFF2-40B4-BE49-F238E27FC236}">
                <a16:creationId xmlns:a16="http://schemas.microsoft.com/office/drawing/2014/main" id="{C584459D-1329-4661-E7CB-323402566242}"/>
              </a:ext>
            </a:extLst>
          </p:cNvPr>
          <p:cNvSpPr txBox="1"/>
          <p:nvPr/>
        </p:nvSpPr>
        <p:spPr>
          <a:xfrm>
            <a:off x="2307287" y="7702549"/>
            <a:ext cx="13292421" cy="1077218"/>
          </a:xfrm>
          <a:prstGeom prst="rect">
            <a:avLst/>
          </a:prstGeom>
          <a:noFill/>
        </p:spPr>
        <p:txBody>
          <a:bodyPr wrap="none" rtlCol="0">
            <a:spAutoFit/>
          </a:bodyPr>
          <a:lstStyle/>
          <a:p>
            <a:r>
              <a:rPr lang="en" altLang="ko-KR" sz="3200" dirty="0">
                <a:effectLst/>
                <a:latin typeface="Pretendard Medium" panose="02000503000000020004" pitchFamily="2" charset="-127"/>
                <a:ea typeface="Pretendard Medium" panose="02000503000000020004" pitchFamily="2" charset="-127"/>
                <a:cs typeface="Pretendard Medium" panose="02000503000000020004" pitchFamily="2" charset="-127"/>
              </a:rPr>
              <a:t>Helping users understand their </a:t>
            </a:r>
            <a:r>
              <a:rPr lang="en" altLang="ko-KR" sz="3200" dirty="0">
                <a:solidFill>
                  <a:srgbClr val="55855B"/>
                </a:solidFill>
                <a:effectLst/>
                <a:latin typeface="Pretendard Medium" panose="02000503000000020004" pitchFamily="2" charset="-127"/>
                <a:ea typeface="Pretendard Medium" panose="02000503000000020004" pitchFamily="2" charset="-127"/>
                <a:cs typeface="Pretendard Medium" panose="02000503000000020004" pitchFamily="2" charset="-127"/>
              </a:rPr>
              <a:t>inner selves</a:t>
            </a:r>
            <a:r>
              <a:rPr lang="en" altLang="ko-KR" sz="3200" dirty="0">
                <a:effectLst/>
                <a:latin typeface="Pretendard Medium" panose="02000503000000020004" pitchFamily="2" charset="-127"/>
                <a:ea typeface="Pretendard Medium" panose="02000503000000020004" pitchFamily="2" charset="-127"/>
                <a:cs typeface="Pretendard Medium" panose="02000503000000020004" pitchFamily="2" charset="-127"/>
              </a:rPr>
              <a:t>, reflect on their </a:t>
            </a:r>
            <a:r>
              <a:rPr lang="en" altLang="ko-KR" sz="3200" dirty="0">
                <a:solidFill>
                  <a:srgbClr val="55855B"/>
                </a:solidFill>
                <a:effectLst/>
                <a:latin typeface="Pretendard Medium" panose="02000503000000020004" pitchFamily="2" charset="-127"/>
                <a:ea typeface="Pretendard Medium" panose="02000503000000020004" pitchFamily="2" charset="-127"/>
                <a:cs typeface="Pretendard Medium" panose="02000503000000020004" pitchFamily="2" charset="-127"/>
              </a:rPr>
              <a:t>emotions</a:t>
            </a:r>
            <a:r>
              <a:rPr lang="en" altLang="ko-KR" sz="3200" dirty="0">
                <a:effectLst/>
                <a:latin typeface="Pretendard Medium" panose="02000503000000020004" pitchFamily="2" charset="-127"/>
                <a:ea typeface="Pretendard Medium" panose="02000503000000020004" pitchFamily="2" charset="-127"/>
                <a:cs typeface="Pretendard Medium" panose="02000503000000020004" pitchFamily="2" charset="-127"/>
              </a:rPr>
              <a:t>, </a:t>
            </a:r>
          </a:p>
          <a:p>
            <a:pPr algn="ctr"/>
            <a:r>
              <a:rPr lang="en" altLang="ko-KR" sz="3200" dirty="0">
                <a:effectLst/>
                <a:latin typeface="Pretendard Medium" panose="02000503000000020004" pitchFamily="2" charset="-127"/>
                <a:ea typeface="Pretendard Medium" panose="02000503000000020004" pitchFamily="2" charset="-127"/>
                <a:cs typeface="Pretendard Medium" panose="02000503000000020004" pitchFamily="2" charset="-127"/>
              </a:rPr>
              <a:t>and </a:t>
            </a:r>
            <a:r>
              <a:rPr lang="en" altLang="ko-KR" sz="3200" dirty="0">
                <a:solidFill>
                  <a:srgbClr val="55855B"/>
                </a:solidFill>
                <a:effectLst/>
                <a:latin typeface="Pretendard Medium" panose="02000503000000020004" pitchFamily="2" charset="-127"/>
                <a:ea typeface="Pretendard Medium" panose="02000503000000020004" pitchFamily="2" charset="-127"/>
                <a:cs typeface="Pretendard Medium" panose="02000503000000020004" pitchFamily="2" charset="-127"/>
              </a:rPr>
              <a:t>find their way forward</a:t>
            </a:r>
          </a:p>
        </p:txBody>
      </p:sp>
      <p:sp>
        <p:nvSpPr>
          <p:cNvPr id="19" name="오른쪽 화살표[R] 18">
            <a:extLst>
              <a:ext uri="{FF2B5EF4-FFF2-40B4-BE49-F238E27FC236}">
                <a16:creationId xmlns:a16="http://schemas.microsoft.com/office/drawing/2014/main" id="{04F4C52F-D50F-87AE-6DC1-04DF5E04CE46}"/>
              </a:ext>
            </a:extLst>
          </p:cNvPr>
          <p:cNvSpPr/>
          <p:nvPr/>
        </p:nvSpPr>
        <p:spPr>
          <a:xfrm rot="5400000">
            <a:off x="8458198" y="6138987"/>
            <a:ext cx="990600" cy="1175891"/>
          </a:xfrm>
          <a:prstGeom prst="rightArrow">
            <a:avLst/>
          </a:prstGeom>
          <a:solidFill>
            <a:srgbClr val="558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74895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AD3C0-9A3B-9AAE-BA8C-5CFAE6FCB7B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493697B-0C1F-8DCE-D58E-52C7661F5848}"/>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F7D506AD-1E9C-CBCA-AFB1-901F4D7D9481}"/>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BD966DE7-16D5-776E-D666-11A6E457FAC4}"/>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1F4B5B89-4288-0890-9DCE-C78B91427981}"/>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t>
            </a:r>
            <a:r>
              <a:rPr lang="en-US" altLang="ko-KR" sz="3500" b="1" i="0" u="none" strike="noStrike" spc="100" dirty="0">
                <a:solidFill>
                  <a:srgbClr val="55855B"/>
                </a:solidFill>
                <a:latin typeface="Pretendard Bold"/>
              </a:rPr>
              <a:t>[</a:t>
            </a:r>
            <a:r>
              <a:rPr lang="en-US" altLang="ko-KR" sz="3500" b="1" spc="100" dirty="0">
                <a:solidFill>
                  <a:srgbClr val="55855B"/>
                </a:solidFill>
                <a:latin typeface="Pretendard Bold"/>
              </a:rPr>
              <a:t>UX/UI] </a:t>
            </a:r>
            <a:r>
              <a:rPr lang="en-US" sz="3500" b="1" i="0" u="none" strike="noStrike" spc="100" dirty="0">
                <a:solidFill>
                  <a:srgbClr val="55855B"/>
                </a:solidFill>
                <a:latin typeface="Pretendard Bold"/>
              </a:rPr>
              <a:t>Branding</a:t>
            </a:r>
          </a:p>
        </p:txBody>
      </p:sp>
      <p:grpSp>
        <p:nvGrpSpPr>
          <p:cNvPr id="7" name="Group 7">
            <a:extLst>
              <a:ext uri="{FF2B5EF4-FFF2-40B4-BE49-F238E27FC236}">
                <a16:creationId xmlns:a16="http://schemas.microsoft.com/office/drawing/2014/main" id="{798D3068-6697-2AA0-4F82-886DBA79DEDD}"/>
              </a:ext>
            </a:extLst>
          </p:cNvPr>
          <p:cNvGrpSpPr/>
          <p:nvPr/>
        </p:nvGrpSpPr>
        <p:grpSpPr>
          <a:xfrm>
            <a:off x="2147483647" y="2147483647"/>
            <a:ext cx="2147483647" cy="2147483647"/>
            <a:chOff x="0" y="0"/>
            <a:chExt cx="0" cy="0"/>
          </a:xfrm>
        </p:grpSpPr>
      </p:grpSp>
      <p:pic>
        <p:nvPicPr>
          <p:cNvPr id="10" name="그림 9" descr="폰트, 로고, 그래픽, 상징이(가) 표시된 사진&#10;&#10;자동 생성된 설명">
            <a:extLst>
              <a:ext uri="{FF2B5EF4-FFF2-40B4-BE49-F238E27FC236}">
                <a16:creationId xmlns:a16="http://schemas.microsoft.com/office/drawing/2014/main" id="{D1341626-C811-D96D-D058-9F6AC2F4ED4D}"/>
              </a:ext>
            </a:extLst>
          </p:cNvPr>
          <p:cNvPicPr>
            <a:picLocks noChangeAspect="1"/>
          </p:cNvPicPr>
          <p:nvPr/>
        </p:nvPicPr>
        <p:blipFill>
          <a:blip r:embed="rId3">
            <a:extLst>
              <a:ext uri="{28A0092B-C50C-407E-A947-70E740481C1C}">
                <a14:useLocalDpi xmlns:a14="http://schemas.microsoft.com/office/drawing/2010/main" val="0"/>
              </a:ext>
            </a:extLst>
          </a:blip>
          <a:srcRect l="3942" t="12892" r="1452" b="16747"/>
          <a:stretch/>
        </p:blipFill>
        <p:spPr>
          <a:xfrm>
            <a:off x="1676400" y="3295650"/>
            <a:ext cx="5791200" cy="3708400"/>
          </a:xfrm>
          <a:prstGeom prst="rect">
            <a:avLst/>
          </a:prstGeom>
          <a:ln>
            <a:noFill/>
          </a:ln>
          <a:effectLst>
            <a:outerShdw blurRad="292100" dist="139700" dir="2700000" algn="tl" rotWithShape="0">
              <a:srgbClr val="333333">
                <a:alpha val="65000"/>
              </a:srgbClr>
            </a:outerShdw>
          </a:effectLst>
        </p:spPr>
      </p:pic>
      <p:sp>
        <p:nvSpPr>
          <p:cNvPr id="11" name="모서리가 둥근 직사각형 10">
            <a:extLst>
              <a:ext uri="{FF2B5EF4-FFF2-40B4-BE49-F238E27FC236}">
                <a16:creationId xmlns:a16="http://schemas.microsoft.com/office/drawing/2014/main" id="{1952948C-45D7-B84C-9F18-95278D57212B}"/>
              </a:ext>
            </a:extLst>
          </p:cNvPr>
          <p:cNvSpPr/>
          <p:nvPr/>
        </p:nvSpPr>
        <p:spPr>
          <a:xfrm>
            <a:off x="10223500" y="4200525"/>
            <a:ext cx="6248400" cy="1971675"/>
          </a:xfrm>
          <a:prstGeom prst="roundRect">
            <a:avLst/>
          </a:prstGeom>
          <a:solidFill>
            <a:srgbClr val="558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200" b="1" u="none" strike="noStrike" dirty="0">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H</a:t>
            </a:r>
            <a:r>
              <a:rPr lang="en" altLang="ko-KR" sz="3200" b="1" u="none" strike="noStrike" dirty="0" err="1">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eart</a:t>
            </a:r>
            <a:r>
              <a:rPr lang="en" altLang="ko-KR" sz="3200" b="1" u="none" strike="noStrike" dirty="0">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 and </a:t>
            </a:r>
            <a:r>
              <a:rPr lang="en-US" altLang="ko-KR" sz="3200" b="1" dirty="0">
                <a:solidFill>
                  <a:schemeClr val="bg1"/>
                </a:solidFill>
                <a:latin typeface="Pretendard SemiBold" panose="02000503000000020004" pitchFamily="2" charset="-127"/>
                <a:ea typeface="Pretendard SemiBold" panose="02000503000000020004" pitchFamily="2" charset="-127"/>
                <a:cs typeface="Pretendard SemiBold" panose="02000503000000020004" pitchFamily="2" charset="-127"/>
              </a:rPr>
              <a:t>H</a:t>
            </a:r>
            <a:r>
              <a:rPr lang="en" altLang="ko-KR" sz="3200" b="1" u="none" strike="noStrike" dirty="0" err="1">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eartbeat</a:t>
            </a:r>
            <a:r>
              <a:rPr lang="en" altLang="ko-KR" sz="3200" b="1" u="none" strike="noStrike" dirty="0">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 symbol</a:t>
            </a:r>
          </a:p>
          <a:p>
            <a:pPr algn="ctr"/>
            <a:r>
              <a:rPr lang="en-US" altLang="ko-KR" sz="3200" b="1" u="none" strike="noStrike" dirty="0">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a:t>
            </a:r>
          </a:p>
          <a:p>
            <a:pPr algn="ctr"/>
            <a:r>
              <a:rPr lang="en-US" altLang="ko-KR" sz="3200" b="1" dirty="0">
                <a:solidFill>
                  <a:schemeClr val="bg1"/>
                </a:solidFill>
                <a:latin typeface="Pretendard SemiBold" panose="02000503000000020004" pitchFamily="2" charset="-127"/>
                <a:ea typeface="Pretendard SemiBold" panose="02000503000000020004" pitchFamily="2" charset="-127"/>
                <a:cs typeface="Pretendard SemiBold" panose="02000503000000020004" pitchFamily="2" charset="-127"/>
              </a:rPr>
              <a:t>C</a:t>
            </a:r>
            <a:r>
              <a:rPr lang="en" altLang="ko-KR" sz="3200" b="1" u="none" strike="noStrike" dirty="0" err="1">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ompass</a:t>
            </a:r>
            <a:r>
              <a:rPr lang="en" altLang="ko-KR" sz="3200" b="1" u="none" strike="noStrike" dirty="0">
                <a:solidFill>
                  <a:schemeClr val="bg1"/>
                </a:solidFill>
                <a:effectLst/>
                <a:latin typeface="Pretendard SemiBold" panose="02000503000000020004" pitchFamily="2" charset="-127"/>
                <a:ea typeface="Pretendard SemiBold" panose="02000503000000020004" pitchFamily="2" charset="-127"/>
                <a:cs typeface="Pretendard SemiBold" panose="02000503000000020004" pitchFamily="2" charset="-127"/>
              </a:rPr>
              <a:t> pin</a:t>
            </a:r>
            <a:endParaRPr kumimoji="1" lang="ko-KR" altLang="en-US" sz="3200" b="1" dirty="0">
              <a:solidFill>
                <a:schemeClr val="bg1"/>
              </a:solidFill>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12" name="오른쪽 화살표[R] 11">
            <a:extLst>
              <a:ext uri="{FF2B5EF4-FFF2-40B4-BE49-F238E27FC236}">
                <a16:creationId xmlns:a16="http://schemas.microsoft.com/office/drawing/2014/main" id="{56AEC6FE-1316-0C2F-F9BA-56FF70593D74}"/>
              </a:ext>
            </a:extLst>
          </p:cNvPr>
          <p:cNvSpPr/>
          <p:nvPr/>
        </p:nvSpPr>
        <p:spPr>
          <a:xfrm flipH="1">
            <a:off x="8083550" y="4808362"/>
            <a:ext cx="1524000" cy="756000"/>
          </a:xfrm>
          <a:prstGeom prst="rightArrow">
            <a:avLst/>
          </a:prstGeom>
          <a:solidFill>
            <a:srgbClr val="558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54697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B228A-D7D6-85E8-7951-830EF424E0E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0747DC7-4933-B71F-DCD2-F2B82DA203FB}"/>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5F6B09B0-AF59-AF9A-4208-38CF08A6EE2E}"/>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5" name="TextBox 5">
            <a:extLst>
              <a:ext uri="{FF2B5EF4-FFF2-40B4-BE49-F238E27FC236}">
                <a16:creationId xmlns:a16="http://schemas.microsoft.com/office/drawing/2014/main" id="{C5222E8A-0DFA-4199-E8DE-C6ED6462DC2E}"/>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3B06EA2B-8B29-2B7E-0DC9-1A1CAAA152AA}"/>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t>
            </a:r>
            <a:r>
              <a:rPr lang="en-US" altLang="ko-KR" sz="3500" b="1" i="0" u="none" strike="noStrike" spc="100" dirty="0">
                <a:solidFill>
                  <a:srgbClr val="55855B"/>
                </a:solidFill>
                <a:latin typeface="Pretendard Bold"/>
              </a:rPr>
              <a:t>[</a:t>
            </a:r>
            <a:r>
              <a:rPr lang="en-US" altLang="ko-KR" sz="3500" b="1" spc="100" dirty="0">
                <a:solidFill>
                  <a:srgbClr val="55855B"/>
                </a:solidFill>
                <a:latin typeface="Pretendard Bold"/>
              </a:rPr>
              <a:t>UX/UI]</a:t>
            </a:r>
            <a:r>
              <a:rPr lang="en-US" sz="3500" b="1" i="0" u="none" strike="noStrike" spc="100" dirty="0">
                <a:solidFill>
                  <a:srgbClr val="55855B"/>
                </a:solidFill>
                <a:latin typeface="Pretendard Bold"/>
              </a:rPr>
              <a:t> Function Specify</a:t>
            </a:r>
          </a:p>
        </p:txBody>
      </p:sp>
      <p:grpSp>
        <p:nvGrpSpPr>
          <p:cNvPr id="7" name="Group 7">
            <a:extLst>
              <a:ext uri="{FF2B5EF4-FFF2-40B4-BE49-F238E27FC236}">
                <a16:creationId xmlns:a16="http://schemas.microsoft.com/office/drawing/2014/main" id="{4457A5B5-EE6A-7070-A6E7-0A22B1ED54C1}"/>
              </a:ext>
            </a:extLst>
          </p:cNvPr>
          <p:cNvGrpSpPr/>
          <p:nvPr/>
        </p:nvGrpSpPr>
        <p:grpSpPr>
          <a:xfrm>
            <a:off x="2147483647" y="2147483647"/>
            <a:ext cx="2147483647" cy="2147483647"/>
            <a:chOff x="0" y="0"/>
            <a:chExt cx="0" cy="0"/>
          </a:xfrm>
        </p:grpSpPr>
      </p:grpSp>
      <p:pic>
        <p:nvPicPr>
          <p:cNvPr id="8" name="그림 7" descr="텍스트, 스크린샷, 폰트, 번호이(가) 표시된 사진&#10;&#10;자동 생성된 설명">
            <a:extLst>
              <a:ext uri="{FF2B5EF4-FFF2-40B4-BE49-F238E27FC236}">
                <a16:creationId xmlns:a16="http://schemas.microsoft.com/office/drawing/2014/main" id="{1787061C-F236-8F4B-BC37-B19FCC71B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8603" y="4857772"/>
            <a:ext cx="3861946" cy="3434325"/>
          </a:xfrm>
          <a:prstGeom prst="rect">
            <a:avLst/>
          </a:prstGeom>
          <a:ln>
            <a:noFill/>
          </a:ln>
          <a:effectLst>
            <a:outerShdw blurRad="292100" dist="139700" dir="2700000" algn="tl" rotWithShape="0">
              <a:srgbClr val="333333">
                <a:alpha val="65000"/>
              </a:srgbClr>
            </a:outerShdw>
          </a:effectLst>
        </p:spPr>
      </p:pic>
      <p:pic>
        <p:nvPicPr>
          <p:cNvPr id="13" name="그림 12" descr="텍스트, 스크린샷, 폰트, 번호이(가) 표시된 사진&#10;&#10;자동 생성된 설명">
            <a:extLst>
              <a:ext uri="{FF2B5EF4-FFF2-40B4-BE49-F238E27FC236}">
                <a16:creationId xmlns:a16="http://schemas.microsoft.com/office/drawing/2014/main" id="{B889C4F0-0378-9FC6-EE25-D64A58800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788" y="1994903"/>
            <a:ext cx="4008940" cy="3661499"/>
          </a:xfrm>
          <a:prstGeom prst="rect">
            <a:avLst/>
          </a:prstGeom>
          <a:ln>
            <a:noFill/>
          </a:ln>
          <a:effectLst>
            <a:outerShdw blurRad="292100" dist="139700" dir="2700000" algn="tl" rotWithShape="0">
              <a:srgbClr val="333333">
                <a:alpha val="65000"/>
              </a:srgbClr>
            </a:outerShdw>
          </a:effectLst>
        </p:spPr>
      </p:pic>
      <p:pic>
        <p:nvPicPr>
          <p:cNvPr id="14" name="그림 13">
            <a:extLst>
              <a:ext uri="{FF2B5EF4-FFF2-40B4-BE49-F238E27FC236}">
                <a16:creationId xmlns:a16="http://schemas.microsoft.com/office/drawing/2014/main" id="{587CD674-9739-4A39-0D76-FDAE2EC3FFAF}"/>
              </a:ext>
            </a:extLst>
          </p:cNvPr>
          <p:cNvPicPr>
            <a:picLocks noChangeAspect="1"/>
          </p:cNvPicPr>
          <p:nvPr/>
        </p:nvPicPr>
        <p:blipFill>
          <a:blip r:embed="rId5"/>
          <a:stretch>
            <a:fillRect/>
          </a:stretch>
        </p:blipFill>
        <p:spPr>
          <a:xfrm>
            <a:off x="1777451" y="2135355"/>
            <a:ext cx="7206177" cy="6310145"/>
          </a:xfrm>
          <a:prstGeom prst="rect">
            <a:avLst/>
          </a:prstGeom>
        </p:spPr>
      </p:pic>
      <p:cxnSp>
        <p:nvCxnSpPr>
          <p:cNvPr id="18" name="꺾인 연결선[E] 17">
            <a:extLst>
              <a:ext uri="{FF2B5EF4-FFF2-40B4-BE49-F238E27FC236}">
                <a16:creationId xmlns:a16="http://schemas.microsoft.com/office/drawing/2014/main" id="{D96D2334-C09B-16BA-53C3-2D60F7DA9FBE}"/>
              </a:ext>
            </a:extLst>
          </p:cNvPr>
          <p:cNvCxnSpPr/>
          <p:nvPr/>
        </p:nvCxnSpPr>
        <p:spPr>
          <a:xfrm>
            <a:off x="8763000" y="3086100"/>
            <a:ext cx="914400" cy="914400"/>
          </a:xfrm>
          <a:prstGeom prst="bentConnector3">
            <a:avLst/>
          </a:prstGeom>
          <a:ln w="19050">
            <a:solidFill>
              <a:srgbClr val="55855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11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67814-9BE3-6B25-2A9F-0D3B8984259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D542194-ED75-391C-B142-0C7268B2C54D}"/>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966A6E46-C4F9-4C77-D1B9-A35711A6DFD1}"/>
              </a:ext>
            </a:extLst>
          </p:cNvPr>
          <p:cNvPicPr>
            <a:picLocks noChangeAspect="1"/>
          </p:cNvPicPr>
          <p:nvPr/>
        </p:nvPicPr>
        <p:blipFill>
          <a:blip r:embed="rId2"/>
          <a:stretch>
            <a:fillRect/>
          </a:stretch>
        </p:blipFill>
        <p:spPr>
          <a:xfrm>
            <a:off x="-25400" y="10198100"/>
            <a:ext cx="18338800" cy="101600"/>
          </a:xfrm>
          <a:prstGeom prst="rect">
            <a:avLst/>
          </a:prstGeom>
        </p:spPr>
      </p:pic>
      <p:pic>
        <p:nvPicPr>
          <p:cNvPr id="4" name="Picture 4">
            <a:extLst>
              <a:ext uri="{FF2B5EF4-FFF2-40B4-BE49-F238E27FC236}">
                <a16:creationId xmlns:a16="http://schemas.microsoft.com/office/drawing/2014/main" id="{445B3D7B-6B2F-DE92-2D1D-1EA87B303FA9}"/>
              </a:ext>
            </a:extLst>
          </p:cNvPr>
          <p:cNvPicPr>
            <a:picLocks noChangeAspect="1"/>
          </p:cNvPicPr>
          <p:nvPr/>
        </p:nvPicPr>
        <p:blipFill>
          <a:blip r:embed="rId3"/>
          <a:stretch>
            <a:fillRect/>
          </a:stretch>
        </p:blipFill>
        <p:spPr>
          <a:xfrm>
            <a:off x="7721600" y="4368800"/>
            <a:ext cx="533400" cy="5067300"/>
          </a:xfrm>
          <a:prstGeom prst="rect">
            <a:avLst/>
          </a:prstGeom>
        </p:spPr>
      </p:pic>
      <p:sp>
        <p:nvSpPr>
          <p:cNvPr id="5" name="TextBox 5">
            <a:extLst>
              <a:ext uri="{FF2B5EF4-FFF2-40B4-BE49-F238E27FC236}">
                <a16:creationId xmlns:a16="http://schemas.microsoft.com/office/drawing/2014/main" id="{23C5EE02-595A-EFB7-62B7-04E6962B2E3A}"/>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6" name="TextBox 6">
            <a:extLst>
              <a:ext uri="{FF2B5EF4-FFF2-40B4-BE49-F238E27FC236}">
                <a16:creationId xmlns:a16="http://schemas.microsoft.com/office/drawing/2014/main" id="{2EA43A07-3945-5A18-D55D-5C63CAB69F5C}"/>
              </a:ext>
            </a:extLst>
          </p:cNvPr>
          <p:cNvSpPr txBox="1"/>
          <p:nvPr/>
        </p:nvSpPr>
        <p:spPr>
          <a:xfrm>
            <a:off x="762000" y="660400"/>
            <a:ext cx="11582400" cy="609600"/>
          </a:xfrm>
          <a:prstGeom prst="rect">
            <a:avLst/>
          </a:prstGeom>
        </p:spPr>
        <p:txBody>
          <a:bodyPr lIns="0" tIns="0" rIns="0" bIns="0" rtlCol="0" anchor="ctr"/>
          <a:lstStyle/>
          <a:p>
            <a:pPr lvl="0" algn="l">
              <a:lnSpc>
                <a:spcPct val="99600"/>
              </a:lnSpc>
            </a:pPr>
            <a:r>
              <a:rPr lang="en-US" sz="3500" b="1" i="0" u="none" strike="noStrike" spc="100" dirty="0">
                <a:solidFill>
                  <a:srgbClr val="55855B"/>
                </a:solidFill>
                <a:latin typeface="Pretendard Bold"/>
              </a:rPr>
              <a:t>02. Progress – [AI] Data Augmentation</a:t>
            </a:r>
          </a:p>
        </p:txBody>
      </p:sp>
      <p:grpSp>
        <p:nvGrpSpPr>
          <p:cNvPr id="7" name="Group 7">
            <a:extLst>
              <a:ext uri="{FF2B5EF4-FFF2-40B4-BE49-F238E27FC236}">
                <a16:creationId xmlns:a16="http://schemas.microsoft.com/office/drawing/2014/main" id="{3771C43A-8957-1686-BB77-82FBC5766C14}"/>
              </a:ext>
            </a:extLst>
          </p:cNvPr>
          <p:cNvGrpSpPr/>
          <p:nvPr/>
        </p:nvGrpSpPr>
        <p:grpSpPr>
          <a:xfrm>
            <a:off x="2147483647" y="2147483647"/>
            <a:ext cx="2147483647" cy="2147483647"/>
            <a:chOff x="0" y="0"/>
            <a:chExt cx="0" cy="0"/>
          </a:xfrm>
        </p:grpSpPr>
      </p:grpSp>
      <p:graphicFrame>
        <p:nvGraphicFramePr>
          <p:cNvPr id="8" name="Table 8">
            <a:extLst>
              <a:ext uri="{FF2B5EF4-FFF2-40B4-BE49-F238E27FC236}">
                <a16:creationId xmlns:a16="http://schemas.microsoft.com/office/drawing/2014/main" id="{CA1F6998-1D01-6B79-5AAA-26B905599514}"/>
              </a:ext>
            </a:extLst>
          </p:cNvPr>
          <p:cNvGraphicFramePr>
            <a:graphicFrameLocks noGrp="1"/>
          </p:cNvGraphicFramePr>
          <p:nvPr/>
        </p:nvGraphicFramePr>
        <p:xfrm>
          <a:off x="1663700" y="1790700"/>
          <a:ext cx="5803900" cy="1689100"/>
        </p:xfrm>
        <a:graphic>
          <a:graphicData uri="http://schemas.openxmlformats.org/drawingml/2006/table">
            <a:tbl>
              <a:tblPr/>
              <a:tblGrid>
                <a:gridCol w="29337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tblGrid>
              <a:tr h="558800">
                <a:tc>
                  <a:txBody>
                    <a:bodyPr/>
                    <a:lstStyle/>
                    <a:p>
                      <a:pPr lvl="0" algn="ctr">
                        <a:lnSpc>
                          <a:spcPct val="91714"/>
                        </a:lnSpc>
                        <a:defRPr/>
                      </a:pPr>
                      <a:r>
                        <a:rPr lang="en-US" sz="2500" b="0" i="0" u="none" strike="noStrike">
                          <a:solidFill>
                            <a:srgbClr val="000000"/>
                          </a:solidFill>
                          <a:latin typeface="S-Core Dream 5 Medium"/>
                        </a:rPr>
                        <a:t>nervous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3049</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571500">
                <a:tc>
                  <a:txBody>
                    <a:bodyPr/>
                    <a:lstStyle/>
                    <a:p>
                      <a:pPr lvl="0" algn="ctr">
                        <a:lnSpc>
                          <a:spcPct val="91714"/>
                        </a:lnSpc>
                        <a:defRPr/>
                      </a:pPr>
                      <a:r>
                        <a:rPr lang="en-US" sz="2500" b="0" i="0" u="none" strike="noStrike">
                          <a:solidFill>
                            <a:srgbClr val="000000"/>
                          </a:solidFill>
                          <a:latin typeface="S-Core Dream 5 Medium"/>
                        </a:rPr>
                        <a:t>insomnia</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2317</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1"/>
                  </a:ext>
                </a:extLst>
              </a:tr>
              <a:tr h="558800">
                <a:tc>
                  <a:txBody>
                    <a:bodyPr/>
                    <a:lstStyle/>
                    <a:p>
                      <a:pPr lvl="0" algn="ctr">
                        <a:lnSpc>
                          <a:spcPct val="91714"/>
                        </a:lnSpc>
                        <a:defRPr/>
                      </a:pPr>
                      <a:r>
                        <a:rPr lang="en-US" sz="2500" b="0" i="0" u="none" strike="noStrike">
                          <a:solidFill>
                            <a:srgbClr val="000000"/>
                          </a:solidFill>
                          <a:latin typeface="S-Core Dream 5 Medium"/>
                        </a:rPr>
                        <a:t>sadness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2150</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2"/>
                  </a:ext>
                </a:extLst>
              </a:tr>
            </a:tbl>
          </a:graphicData>
        </a:graphic>
      </p:graphicFrame>
      <p:graphicFrame>
        <p:nvGraphicFramePr>
          <p:cNvPr id="9" name="Table 9">
            <a:extLst>
              <a:ext uri="{FF2B5EF4-FFF2-40B4-BE49-F238E27FC236}">
                <a16:creationId xmlns:a16="http://schemas.microsoft.com/office/drawing/2014/main" id="{4463ED7D-C2ED-AA7D-2517-C9318AF61371}"/>
              </a:ext>
            </a:extLst>
          </p:cNvPr>
          <p:cNvGraphicFramePr>
            <a:graphicFrameLocks noGrp="1"/>
          </p:cNvGraphicFramePr>
          <p:nvPr/>
        </p:nvGraphicFramePr>
        <p:xfrm>
          <a:off x="1663700" y="4368800"/>
          <a:ext cx="5803900" cy="5041900"/>
        </p:xfrm>
        <a:graphic>
          <a:graphicData uri="http://schemas.openxmlformats.org/drawingml/2006/table">
            <a:tbl>
              <a:tblPr/>
              <a:tblGrid>
                <a:gridCol w="29337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tblGrid>
              <a:tr h="558800">
                <a:tc>
                  <a:txBody>
                    <a:bodyPr/>
                    <a:lstStyle/>
                    <a:p>
                      <a:pPr lvl="0" algn="ctr">
                        <a:lnSpc>
                          <a:spcPct val="91714"/>
                        </a:lnSpc>
                        <a:defRPr/>
                      </a:pPr>
                      <a:r>
                        <a:rPr lang="en-US" sz="2500" b="0" i="0" u="none" strike="noStrike">
                          <a:solidFill>
                            <a:srgbClr val="000000"/>
                          </a:solidFill>
                          <a:latin typeface="S-Core Dream 5 Medium"/>
                        </a:rPr>
                        <a:t>loneliness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956</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571500">
                <a:tc>
                  <a:txBody>
                    <a:bodyPr/>
                    <a:lstStyle/>
                    <a:p>
                      <a:pPr lvl="0" algn="ctr">
                        <a:lnSpc>
                          <a:spcPct val="91714"/>
                        </a:lnSpc>
                        <a:defRPr/>
                      </a:pPr>
                      <a:r>
                        <a:rPr lang="en-US" sz="2500" b="0" i="0" u="none" strike="noStrike">
                          <a:solidFill>
                            <a:srgbClr val="000000"/>
                          </a:solidFill>
                          <a:latin typeface="S-Core Dream 5 Medium"/>
                        </a:rPr>
                        <a:t>hopeless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887</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1"/>
                  </a:ext>
                </a:extLst>
              </a:tr>
              <a:tr h="558800">
                <a:tc>
                  <a:txBody>
                    <a:bodyPr/>
                    <a:lstStyle/>
                    <a:p>
                      <a:pPr lvl="0" algn="ctr">
                        <a:lnSpc>
                          <a:spcPct val="91714"/>
                        </a:lnSpc>
                        <a:defRPr/>
                      </a:pPr>
                      <a:r>
                        <a:rPr lang="en-US" sz="2500" b="0" i="0" u="none" strike="noStrike">
                          <a:solidFill>
                            <a:srgbClr val="000000"/>
                          </a:solidFill>
                          <a:latin typeface="S-Core Dream 5 Medium"/>
                        </a:rPr>
                        <a:t>suicidal</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727</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2"/>
                  </a:ext>
                </a:extLst>
              </a:tr>
              <a:tr h="558800">
                <a:tc>
                  <a:txBody>
                    <a:bodyPr/>
                    <a:lstStyle/>
                    <a:p>
                      <a:pPr lvl="0" algn="ctr">
                        <a:lnSpc>
                          <a:spcPct val="91714"/>
                        </a:lnSpc>
                        <a:defRPr/>
                      </a:pPr>
                      <a:r>
                        <a:rPr lang="en-US" sz="2500" b="0" i="0" u="none" strike="noStrike">
                          <a:solidFill>
                            <a:srgbClr val="000000"/>
                          </a:solidFill>
                          <a:latin typeface="S-Core Dream 5 Medium"/>
                        </a:rPr>
                        <a:t>appetite↑</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540</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3"/>
                  </a:ext>
                </a:extLst>
              </a:tr>
              <a:tr h="838200">
                <a:tc>
                  <a:txBody>
                    <a:bodyPr/>
                    <a:lstStyle/>
                    <a:p>
                      <a:pPr lvl="0" algn="ctr">
                        <a:lnSpc>
                          <a:spcPct val="91714"/>
                        </a:lnSpc>
                        <a:defRPr/>
                      </a:pPr>
                      <a:r>
                        <a:rPr lang="en-US" sz="2500" b="0" i="0" u="none" strike="noStrike">
                          <a:solidFill>
                            <a:srgbClr val="000000"/>
                          </a:solidFill>
                          <a:latin typeface="S-Core Dream 5 Medium"/>
                        </a:rPr>
                        <a:t>concentration↓</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458</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4"/>
                  </a:ext>
                </a:extLst>
              </a:tr>
              <a:tr h="558800">
                <a:tc>
                  <a:txBody>
                    <a:bodyPr/>
                    <a:lstStyle/>
                    <a:p>
                      <a:pPr lvl="0" algn="ctr">
                        <a:lnSpc>
                          <a:spcPct val="91714"/>
                        </a:lnSpc>
                        <a:defRPr/>
                      </a:pPr>
                      <a:r>
                        <a:rPr lang="en-US" sz="2500" b="0" i="0" u="none" strike="noStrike">
                          <a:solidFill>
                            <a:srgbClr val="000000"/>
                          </a:solidFill>
                          <a:latin typeface="S-Core Dream 5 Medium"/>
                        </a:rPr>
                        <a:t>confidence↓</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445</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5"/>
                  </a:ext>
                </a:extLst>
              </a:tr>
              <a:tr h="558800">
                <a:tc>
                  <a:txBody>
                    <a:bodyPr/>
                    <a:lstStyle/>
                    <a:p>
                      <a:pPr lvl="0" algn="ctr">
                        <a:lnSpc>
                          <a:spcPct val="91714"/>
                        </a:lnSpc>
                        <a:defRPr/>
                      </a:pPr>
                      <a:r>
                        <a:rPr lang="en-US" sz="2500" b="0" i="0" u="none" strike="noStrike">
                          <a:solidFill>
                            <a:srgbClr val="000000"/>
                          </a:solidFill>
                          <a:latin typeface="S-Core Dream 5 Medium"/>
                        </a:rPr>
                        <a:t>loss</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439</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6"/>
                  </a:ext>
                </a:extLst>
              </a:tr>
              <a:tr h="838200">
                <a:tc>
                  <a:txBody>
                    <a:bodyPr/>
                    <a:lstStyle/>
                    <a:p>
                      <a:pPr lvl="0" algn="ctr">
                        <a:lnSpc>
                          <a:spcPct val="91714"/>
                        </a:lnSpc>
                        <a:defRPr/>
                      </a:pPr>
                      <a:r>
                        <a:rPr lang="en-US" sz="2500" b="0" i="0" u="none" strike="noStrike">
                          <a:solidFill>
                            <a:srgbClr val="000000"/>
                          </a:solidFill>
                          <a:latin typeface="S-Core Dream 5 Medium"/>
                        </a:rPr>
                        <a:t>emotion control↓</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tc>
                  <a:txBody>
                    <a:bodyPr/>
                    <a:lstStyle/>
                    <a:p>
                      <a:pPr lvl="0" algn="ctr">
                        <a:lnSpc>
                          <a:spcPct val="91714"/>
                        </a:lnSpc>
                        <a:defRPr/>
                      </a:pPr>
                      <a:r>
                        <a:rPr lang="en-US" sz="2500" b="0" i="0" u="none" strike="noStrike">
                          <a:solidFill>
                            <a:srgbClr val="000000"/>
                          </a:solidFill>
                          <a:latin typeface="S-Core Dream 5 Medium"/>
                        </a:rPr>
                        <a:t>389</a:t>
                      </a:r>
                      <a:endParaRPr lang="en-US" sz="1100"/>
                    </a:p>
                  </a:txBody>
                  <a:tcPr marL="19050" marR="19050" marT="19050" marB="19050" anchor="ctr">
                    <a:lnL w="19046" cap="flat" cmpd="sng" algn="ctr">
                      <a:solidFill>
                        <a:srgbClr val="55855B"/>
                      </a:solidFill>
                      <a:prstDash val="solid"/>
                      <a:round/>
                      <a:headEnd type="none" w="med" len="med"/>
                      <a:tailEnd type="none" w="med" len="med"/>
                    </a:lnL>
                    <a:lnR w="19046" cap="flat" cmpd="sng" algn="ctr">
                      <a:solidFill>
                        <a:srgbClr val="55855B"/>
                      </a:solidFill>
                      <a:prstDash val="solid"/>
                      <a:round/>
                      <a:headEnd type="none" w="med" len="med"/>
                      <a:tailEnd type="none" w="med" len="med"/>
                    </a:lnR>
                    <a:lnT w="19046" cap="flat" cmpd="sng" algn="ctr">
                      <a:solidFill>
                        <a:srgbClr val="55855B"/>
                      </a:solidFill>
                      <a:prstDash val="solid"/>
                      <a:round/>
                      <a:headEnd type="none" w="med" len="med"/>
                      <a:tailEnd type="none" w="med" len="med"/>
                    </a:lnT>
                    <a:lnB w="19046" cap="flat" cmpd="sng" algn="ctr">
                      <a:solidFill>
                        <a:srgbClr val="55855B"/>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7"/>
                  </a:ext>
                </a:extLst>
              </a:tr>
            </a:tbl>
          </a:graphicData>
        </a:graphic>
      </p:graphicFrame>
      <p:sp>
        <p:nvSpPr>
          <p:cNvPr id="10" name="TextBox 10">
            <a:extLst>
              <a:ext uri="{FF2B5EF4-FFF2-40B4-BE49-F238E27FC236}">
                <a16:creationId xmlns:a16="http://schemas.microsoft.com/office/drawing/2014/main" id="{D13CF4E5-8AF6-62D0-5097-84BC4360940C}"/>
              </a:ext>
            </a:extLst>
          </p:cNvPr>
          <p:cNvSpPr txBox="1"/>
          <p:nvPr/>
        </p:nvSpPr>
        <p:spPr>
          <a:xfrm>
            <a:off x="1663700" y="3479800"/>
            <a:ext cx="571500" cy="609600"/>
          </a:xfrm>
          <a:prstGeom prst="rect">
            <a:avLst/>
          </a:prstGeom>
        </p:spPr>
        <p:txBody>
          <a:bodyPr lIns="0" tIns="0" rIns="0" bIns="0" rtlCol="0" anchor="ctr"/>
          <a:lstStyle/>
          <a:p>
            <a:pPr lvl="0" algn="l">
              <a:lnSpc>
                <a:spcPct val="99600"/>
              </a:lnSpc>
            </a:pPr>
            <a:r>
              <a:rPr lang="en-US" sz="3500" b="1" i="0" u="none" strike="noStrike" spc="100">
                <a:solidFill>
                  <a:srgbClr val="55855B"/>
                </a:solidFill>
                <a:latin typeface="Pretendard Bold"/>
              </a:rPr>
              <a:t>...</a:t>
            </a:r>
          </a:p>
        </p:txBody>
      </p:sp>
      <p:sp>
        <p:nvSpPr>
          <p:cNvPr id="11" name="TextBox 11">
            <a:extLst>
              <a:ext uri="{FF2B5EF4-FFF2-40B4-BE49-F238E27FC236}">
                <a16:creationId xmlns:a16="http://schemas.microsoft.com/office/drawing/2014/main" id="{D58968AD-879F-050B-32BD-27F3B2EADCC8}"/>
              </a:ext>
            </a:extLst>
          </p:cNvPr>
          <p:cNvSpPr txBox="1"/>
          <p:nvPr/>
        </p:nvSpPr>
        <p:spPr>
          <a:xfrm>
            <a:off x="9093200" y="3975100"/>
            <a:ext cx="8305800" cy="2400300"/>
          </a:xfrm>
          <a:prstGeom prst="rect">
            <a:avLst/>
          </a:prstGeom>
        </p:spPr>
        <p:txBody>
          <a:bodyPr lIns="0" tIns="0" rIns="0" bIns="0" rtlCol="0" anchor="t"/>
          <a:lstStyle/>
          <a:p>
            <a:pPr lvl="0" algn="ctr">
              <a:lnSpc>
                <a:spcPct val="116199"/>
              </a:lnSpc>
            </a:pPr>
            <a:r>
              <a:rPr lang="en-US" sz="4500" b="1" i="0" u="none" strike="noStrike">
                <a:solidFill>
                  <a:srgbClr val="FFFFFF"/>
                </a:solidFill>
                <a:highlight>
                  <a:srgbClr val="55855B"/>
                </a:highlight>
                <a:latin typeface="Pretendard Medium"/>
              </a:rPr>
              <a:t>Data Augmentation</a:t>
            </a:r>
            <a:r>
              <a:rPr lang="en-US" sz="4500" b="1" i="0" u="none" strike="noStrike">
                <a:solidFill>
                  <a:srgbClr val="FFFFFF"/>
                </a:solidFill>
                <a:latin typeface="Pretendard Medium"/>
              </a:rPr>
              <a:t> </a:t>
            </a:r>
          </a:p>
          <a:p>
            <a:pPr lvl="0" algn="ctr">
              <a:lnSpc>
                <a:spcPct val="116199"/>
              </a:lnSpc>
            </a:pPr>
            <a:r>
              <a:rPr lang="en-US" sz="4500" b="0" i="0" u="none" strike="noStrike">
                <a:solidFill>
                  <a:srgbClr val="000000"/>
                </a:solidFill>
                <a:latin typeface="Pretendard Medium"/>
              </a:rPr>
              <a:t>for </a:t>
            </a:r>
            <a:r>
              <a:rPr lang="en-US" sz="4500" b="1" i="0" u="none" strike="noStrike">
                <a:solidFill>
                  <a:srgbClr val="55855B"/>
                </a:solidFill>
                <a:latin typeface="Pretendard Medium"/>
              </a:rPr>
              <a:t>8</a:t>
            </a:r>
            <a:r>
              <a:rPr lang="en-US" sz="4500" b="0" i="0" u="none" strike="noStrike">
                <a:solidFill>
                  <a:srgbClr val="000000"/>
                </a:solidFill>
                <a:latin typeface="Pretendard Medium"/>
              </a:rPr>
              <a:t> emotions </a:t>
            </a:r>
          </a:p>
          <a:p>
            <a:pPr lvl="0" algn="ctr">
              <a:lnSpc>
                <a:spcPct val="116199"/>
              </a:lnSpc>
            </a:pPr>
            <a:r>
              <a:rPr lang="en-US" sz="4500" b="0" i="0" u="none" strike="noStrike">
                <a:solidFill>
                  <a:srgbClr val="000000"/>
                </a:solidFill>
                <a:latin typeface="Pretendard Medium"/>
              </a:rPr>
              <a:t>with less than </a:t>
            </a:r>
            <a:r>
              <a:rPr lang="en-US" sz="4500" b="1" i="0" u="none" strike="noStrike">
                <a:solidFill>
                  <a:srgbClr val="55855B"/>
                </a:solidFill>
                <a:latin typeface="Pretendard Medium"/>
              </a:rPr>
              <a:t>1000</a:t>
            </a:r>
            <a:r>
              <a:rPr lang="en-US" sz="4500" b="0" i="0" u="none" strike="noStrike">
                <a:solidFill>
                  <a:srgbClr val="000000"/>
                </a:solidFill>
                <a:latin typeface="Pretendard Medium"/>
              </a:rPr>
              <a:t> utterances</a:t>
            </a:r>
          </a:p>
        </p:txBody>
      </p:sp>
    </p:spTree>
    <p:extLst>
      <p:ext uri="{BB962C8B-B14F-4D97-AF65-F5344CB8AC3E}">
        <p14:creationId xmlns:p14="http://schemas.microsoft.com/office/powerpoint/2010/main" val="500277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19B3C-B45C-C449-718D-56DD588DF87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FA62110-A417-23DC-069E-E9FF66D88906}"/>
              </a:ext>
            </a:extLst>
          </p:cNvPr>
          <p:cNvPicPr>
            <a:picLocks noChangeAspect="1"/>
          </p:cNvPicPr>
          <p:nvPr/>
        </p:nvPicPr>
        <p:blipFill>
          <a:blip r:embed="rId3"/>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F5806944-5059-8629-B95C-C9AFBACF3947}"/>
              </a:ext>
            </a:extLst>
          </p:cNvPr>
          <p:cNvPicPr>
            <a:picLocks noChangeAspect="1"/>
          </p:cNvPicPr>
          <p:nvPr/>
        </p:nvPicPr>
        <p:blipFill>
          <a:blip r:embed="rId3"/>
          <a:stretch>
            <a:fillRect/>
          </a:stretch>
        </p:blipFill>
        <p:spPr>
          <a:xfrm>
            <a:off x="-25400" y="10198100"/>
            <a:ext cx="18338800" cy="101600"/>
          </a:xfrm>
          <a:prstGeom prst="rect">
            <a:avLst/>
          </a:prstGeom>
        </p:spPr>
      </p:pic>
      <p:sp>
        <p:nvSpPr>
          <p:cNvPr id="4" name="TextBox 4">
            <a:extLst>
              <a:ext uri="{FF2B5EF4-FFF2-40B4-BE49-F238E27FC236}">
                <a16:creationId xmlns:a16="http://schemas.microsoft.com/office/drawing/2014/main" id="{8F583578-FB96-77D5-3BD0-7A812D3B07BF}"/>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a:extLst>
              <a:ext uri="{FF2B5EF4-FFF2-40B4-BE49-F238E27FC236}">
                <a16:creationId xmlns:a16="http://schemas.microsoft.com/office/drawing/2014/main" id="{350A4048-7A77-EC31-8A32-A3DF2559F0BA}"/>
              </a:ext>
            </a:extLst>
          </p:cNvPr>
          <p:cNvSpPr txBox="1"/>
          <p:nvPr/>
        </p:nvSpPr>
        <p:spPr>
          <a:xfrm>
            <a:off x="762000" y="660400"/>
            <a:ext cx="91440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pic>
        <p:nvPicPr>
          <p:cNvPr id="6" name="Picture 6">
            <a:extLst>
              <a:ext uri="{FF2B5EF4-FFF2-40B4-BE49-F238E27FC236}">
                <a16:creationId xmlns:a16="http://schemas.microsoft.com/office/drawing/2014/main" id="{CCD2AECC-981D-AD9A-3752-1CA4B584AE5F}"/>
              </a:ext>
            </a:extLst>
          </p:cNvPr>
          <p:cNvPicPr>
            <a:picLocks noChangeAspect="1"/>
          </p:cNvPicPr>
          <p:nvPr/>
        </p:nvPicPr>
        <p:blipFill>
          <a:blip r:embed="rId4"/>
          <a:stretch>
            <a:fillRect/>
          </a:stretch>
        </p:blipFill>
        <p:spPr>
          <a:xfrm>
            <a:off x="3657600" y="3784600"/>
            <a:ext cx="10960100" cy="2806700"/>
          </a:xfrm>
          <a:prstGeom prst="rect">
            <a:avLst/>
          </a:prstGeom>
        </p:spPr>
      </p:pic>
      <p:sp>
        <p:nvSpPr>
          <p:cNvPr id="7" name="TextBox 7">
            <a:extLst>
              <a:ext uri="{FF2B5EF4-FFF2-40B4-BE49-F238E27FC236}">
                <a16:creationId xmlns:a16="http://schemas.microsoft.com/office/drawing/2014/main" id="{21E23DF9-598F-0D8A-B9F8-E7973EDBF992}"/>
              </a:ext>
            </a:extLst>
          </p:cNvPr>
          <p:cNvSpPr txBox="1"/>
          <p:nvPr/>
        </p:nvSpPr>
        <p:spPr>
          <a:xfrm>
            <a:off x="7658100" y="1955800"/>
            <a:ext cx="3060700" cy="673100"/>
          </a:xfrm>
          <a:prstGeom prst="rect">
            <a:avLst/>
          </a:prstGeom>
        </p:spPr>
        <p:txBody>
          <a:bodyPr lIns="0" tIns="0" rIns="0" bIns="0" rtlCol="0" anchor="t"/>
          <a:lstStyle/>
          <a:p>
            <a:pPr lvl="0" algn="l">
              <a:lnSpc>
                <a:spcPct val="116199"/>
              </a:lnSpc>
            </a:pPr>
            <a:r>
              <a:rPr lang="en-US" sz="3800" b="1" i="0" u="none" strike="noStrike">
                <a:solidFill>
                  <a:srgbClr val="FFFFFF"/>
                </a:solidFill>
                <a:highlight>
                  <a:srgbClr val="55855B"/>
                </a:highlight>
                <a:latin typeface="Pretendard Medium"/>
              </a:rPr>
              <a:t>&lt; ELECTRA &gt;</a:t>
            </a:r>
          </a:p>
        </p:txBody>
      </p:sp>
      <p:sp>
        <p:nvSpPr>
          <p:cNvPr id="8" name="TextBox 8">
            <a:extLst>
              <a:ext uri="{FF2B5EF4-FFF2-40B4-BE49-F238E27FC236}">
                <a16:creationId xmlns:a16="http://schemas.microsoft.com/office/drawing/2014/main" id="{5B4952E8-C09C-5A82-910A-48FA7976E649}"/>
              </a:ext>
            </a:extLst>
          </p:cNvPr>
          <p:cNvSpPr txBox="1"/>
          <p:nvPr/>
        </p:nvSpPr>
        <p:spPr>
          <a:xfrm>
            <a:off x="1257300" y="7226300"/>
            <a:ext cx="15773400" cy="1574800"/>
          </a:xfrm>
          <a:prstGeom prst="rect">
            <a:avLst/>
          </a:prstGeom>
        </p:spPr>
        <p:txBody>
          <a:bodyPr lIns="0" tIns="0" rIns="0" bIns="0" rtlCol="0" anchor="t"/>
          <a:lstStyle/>
          <a:p>
            <a:pPr lvl="0" algn="ctr">
              <a:lnSpc>
                <a:spcPct val="116199"/>
              </a:lnSpc>
            </a:pPr>
            <a:r>
              <a:rPr lang="en-US" sz="3000" b="1" i="0" u="none" strike="noStrike">
                <a:solidFill>
                  <a:srgbClr val="55855B"/>
                </a:solidFill>
                <a:latin typeface="Pretendard Medium"/>
              </a:rPr>
              <a:t>Replaced Token Detection</a:t>
            </a:r>
            <a:r>
              <a:rPr lang="en-US" sz="3000" b="0" i="0" u="none" strike="noStrike">
                <a:solidFill>
                  <a:srgbClr val="212121"/>
                </a:solidFill>
                <a:latin typeface="Pretendard Medium"/>
              </a:rPr>
              <a:t> (RTD): Binary classification problem </a:t>
            </a:r>
          </a:p>
          <a:p>
            <a:pPr lvl="0" algn="ctr">
              <a:lnSpc>
                <a:spcPct val="116199"/>
              </a:lnSpc>
            </a:pPr>
            <a:r>
              <a:rPr lang="en-US" sz="3000" b="0" i="0" u="none" strike="noStrike">
                <a:solidFill>
                  <a:srgbClr val="212121"/>
                </a:solidFill>
                <a:latin typeface="Pretendard Medium"/>
              </a:rPr>
              <a:t>where </a:t>
            </a:r>
            <a:r>
              <a:rPr lang="en-US" sz="3000" b="1" i="0" u="none" strike="noStrike">
                <a:solidFill>
                  <a:srgbClr val="55855B"/>
                </a:solidFill>
                <a:latin typeface="Pretendard Medium"/>
              </a:rPr>
              <a:t>generator</a:t>
            </a:r>
            <a:r>
              <a:rPr lang="en-US" sz="3000" b="0" i="0" u="none" strike="noStrike">
                <a:solidFill>
                  <a:srgbClr val="212121"/>
                </a:solidFill>
                <a:latin typeface="Pretendard Medium"/>
              </a:rPr>
              <a:t> turns some of the tokens into a plausible fake token </a:t>
            </a:r>
          </a:p>
          <a:p>
            <a:pPr lvl="0" algn="ctr">
              <a:lnSpc>
                <a:spcPct val="116199"/>
              </a:lnSpc>
            </a:pPr>
            <a:r>
              <a:rPr lang="en-US" sz="3000" b="0" i="0" u="none" strike="noStrike">
                <a:solidFill>
                  <a:srgbClr val="212121"/>
                </a:solidFill>
                <a:latin typeface="Pretendard Medium"/>
              </a:rPr>
              <a:t>and </a:t>
            </a:r>
            <a:r>
              <a:rPr lang="en-US" sz="3000" b="1" i="0" u="none" strike="noStrike">
                <a:solidFill>
                  <a:srgbClr val="55855B"/>
                </a:solidFill>
                <a:latin typeface="Pretendard Medium"/>
              </a:rPr>
              <a:t>discriminator</a:t>
            </a:r>
            <a:r>
              <a:rPr lang="en-US" sz="3000" b="0" i="0" u="none" strike="noStrike">
                <a:solidFill>
                  <a:srgbClr val="212121"/>
                </a:solidFill>
                <a:latin typeface="Pretendard Medium"/>
              </a:rPr>
              <a:t> guesses whether each token is a</a:t>
            </a:r>
            <a:r>
              <a:rPr lang="en-US" sz="3000" b="1" i="0" u="none" strike="noStrike">
                <a:solidFill>
                  <a:srgbClr val="55855B"/>
                </a:solidFill>
                <a:latin typeface="Pretendard Medium"/>
              </a:rPr>
              <a:t> real</a:t>
            </a:r>
            <a:r>
              <a:rPr lang="en-US" sz="3000" b="0" i="0" u="none" strike="noStrike">
                <a:solidFill>
                  <a:srgbClr val="212121"/>
                </a:solidFill>
                <a:latin typeface="Pretendard Medium"/>
              </a:rPr>
              <a:t> or a </a:t>
            </a:r>
            <a:r>
              <a:rPr lang="en-US" sz="3000" b="1" i="0" u="none" strike="noStrike">
                <a:solidFill>
                  <a:srgbClr val="55855B"/>
                </a:solidFill>
                <a:latin typeface="Pretendard Medium"/>
              </a:rPr>
              <a:t>replaced</a:t>
            </a:r>
            <a:r>
              <a:rPr lang="en-US" sz="3000" b="0" i="0" u="none" strike="noStrike">
                <a:solidFill>
                  <a:srgbClr val="212121"/>
                </a:solidFill>
                <a:latin typeface="Pretendard Medium"/>
              </a:rPr>
              <a:t> token</a:t>
            </a:r>
          </a:p>
        </p:txBody>
      </p:sp>
      <p:sp>
        <p:nvSpPr>
          <p:cNvPr id="9" name="TextBox 9">
            <a:extLst>
              <a:ext uri="{FF2B5EF4-FFF2-40B4-BE49-F238E27FC236}">
                <a16:creationId xmlns:a16="http://schemas.microsoft.com/office/drawing/2014/main" id="{E0A6674F-C364-AE72-6BCA-F01C6AE53814}"/>
              </a:ext>
            </a:extLst>
          </p:cNvPr>
          <p:cNvSpPr txBox="1"/>
          <p:nvPr/>
        </p:nvSpPr>
        <p:spPr>
          <a:xfrm>
            <a:off x="1257300" y="2730500"/>
            <a:ext cx="15773400" cy="520700"/>
          </a:xfrm>
          <a:prstGeom prst="rect">
            <a:avLst/>
          </a:prstGeom>
        </p:spPr>
        <p:txBody>
          <a:bodyPr lIns="0" tIns="0" rIns="0" bIns="0" rtlCol="0" anchor="t"/>
          <a:lstStyle/>
          <a:p>
            <a:pPr lvl="0" algn="ctr">
              <a:lnSpc>
                <a:spcPct val="116199"/>
              </a:lnSpc>
            </a:pPr>
            <a:r>
              <a:rPr lang="en-US" sz="3000" b="1" i="0" u="none" strike="noStrike">
                <a:solidFill>
                  <a:srgbClr val="55855B"/>
                </a:solidFill>
                <a:latin typeface="Pretendard Medium"/>
              </a:rPr>
              <a:t>E</a:t>
            </a:r>
            <a:r>
              <a:rPr lang="en-US" sz="3000" b="0" i="0" u="none" strike="noStrike">
                <a:solidFill>
                  <a:srgbClr val="212121"/>
                </a:solidFill>
                <a:latin typeface="Pretendard Medium"/>
              </a:rPr>
              <a:t>fficiently </a:t>
            </a:r>
            <a:r>
              <a:rPr lang="en-US" sz="3000" b="1" i="0" u="none" strike="noStrike">
                <a:solidFill>
                  <a:srgbClr val="55855B"/>
                </a:solidFill>
                <a:latin typeface="Pretendard Medium"/>
              </a:rPr>
              <a:t>L</a:t>
            </a:r>
            <a:r>
              <a:rPr lang="en-US" sz="3000" b="0" i="0" u="none" strike="noStrike">
                <a:solidFill>
                  <a:srgbClr val="212121"/>
                </a:solidFill>
                <a:latin typeface="Pretendard Medium"/>
              </a:rPr>
              <a:t>earning an </a:t>
            </a:r>
            <a:r>
              <a:rPr lang="en-US" sz="3000" b="1" i="0" u="none" strike="noStrike">
                <a:solidFill>
                  <a:srgbClr val="55855B"/>
                </a:solidFill>
                <a:latin typeface="Pretendard Medium"/>
              </a:rPr>
              <a:t>E</a:t>
            </a:r>
            <a:r>
              <a:rPr lang="en-US" sz="3000" b="0" i="0" u="none" strike="noStrike">
                <a:solidFill>
                  <a:srgbClr val="212121"/>
                </a:solidFill>
                <a:latin typeface="Pretendard Medium"/>
              </a:rPr>
              <a:t>ncoder that </a:t>
            </a:r>
            <a:r>
              <a:rPr lang="en-US" sz="3000" b="1" i="0" u="none" strike="noStrike">
                <a:solidFill>
                  <a:srgbClr val="55855B"/>
                </a:solidFill>
                <a:latin typeface="Pretendard Medium"/>
              </a:rPr>
              <a:t>C</a:t>
            </a:r>
            <a:r>
              <a:rPr lang="en-US" sz="3000" b="0" i="0" u="none" strike="noStrike">
                <a:solidFill>
                  <a:srgbClr val="212121"/>
                </a:solidFill>
                <a:latin typeface="Pretendard Medium"/>
              </a:rPr>
              <a:t>lassifies </a:t>
            </a:r>
            <a:r>
              <a:rPr lang="en-US" sz="3000" b="1" i="0" u="none" strike="noStrike">
                <a:solidFill>
                  <a:srgbClr val="55855B"/>
                </a:solidFill>
                <a:latin typeface="Pretendard Medium"/>
              </a:rPr>
              <a:t>T</a:t>
            </a:r>
            <a:r>
              <a:rPr lang="en-US" sz="3000" b="0" i="0" u="none" strike="noStrike">
                <a:solidFill>
                  <a:srgbClr val="212121"/>
                </a:solidFill>
                <a:latin typeface="Pretendard Medium"/>
              </a:rPr>
              <a:t>oken </a:t>
            </a:r>
            <a:r>
              <a:rPr lang="en-US" sz="3000" b="1" i="0" u="none" strike="noStrike">
                <a:solidFill>
                  <a:srgbClr val="55855B"/>
                </a:solidFill>
                <a:latin typeface="Pretendard Medium"/>
              </a:rPr>
              <a:t>R</a:t>
            </a:r>
            <a:r>
              <a:rPr lang="en-US" sz="3000" b="0" i="0" u="none" strike="noStrike">
                <a:solidFill>
                  <a:srgbClr val="212121"/>
                </a:solidFill>
                <a:latin typeface="Pretendard Medium"/>
              </a:rPr>
              <a:t>eplacements </a:t>
            </a:r>
            <a:r>
              <a:rPr lang="en-US" sz="3000" b="1" i="0" u="none" strike="noStrike">
                <a:solidFill>
                  <a:srgbClr val="55855B"/>
                </a:solidFill>
                <a:latin typeface="Pretendard Medium"/>
              </a:rPr>
              <a:t>A</a:t>
            </a:r>
            <a:r>
              <a:rPr lang="en-US" sz="3000" b="0" i="0" u="none" strike="noStrike">
                <a:solidFill>
                  <a:srgbClr val="212121"/>
                </a:solidFill>
                <a:latin typeface="Pretendard Medium"/>
              </a:rPr>
              <a:t>ccurately</a:t>
            </a:r>
          </a:p>
        </p:txBody>
      </p:sp>
    </p:spTree>
    <p:extLst>
      <p:ext uri="{BB962C8B-B14F-4D97-AF65-F5344CB8AC3E}">
        <p14:creationId xmlns:p14="http://schemas.microsoft.com/office/powerpoint/2010/main" val="139013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39E7-77E5-77AC-A627-75EF5080FE5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2D8069C-0178-6721-97E2-C82502802B16}"/>
              </a:ext>
            </a:extLst>
          </p:cNvPr>
          <p:cNvPicPr>
            <a:picLocks noChangeAspect="1"/>
          </p:cNvPicPr>
          <p:nvPr/>
        </p:nvPicPr>
        <p:blipFill>
          <a:blip r:embed="rId2"/>
          <a:stretch>
            <a:fillRect/>
          </a:stretch>
        </p:blipFill>
        <p:spPr>
          <a:xfrm>
            <a:off x="-25400" y="0"/>
            <a:ext cx="18338800" cy="101600"/>
          </a:xfrm>
          <a:prstGeom prst="rect">
            <a:avLst/>
          </a:prstGeom>
        </p:spPr>
      </p:pic>
      <p:pic>
        <p:nvPicPr>
          <p:cNvPr id="3" name="Picture 3">
            <a:extLst>
              <a:ext uri="{FF2B5EF4-FFF2-40B4-BE49-F238E27FC236}">
                <a16:creationId xmlns:a16="http://schemas.microsoft.com/office/drawing/2014/main" id="{2778CFF3-688E-BB4F-999F-A060A345AB3D}"/>
              </a:ext>
            </a:extLst>
          </p:cNvPr>
          <p:cNvPicPr>
            <a:picLocks noChangeAspect="1"/>
          </p:cNvPicPr>
          <p:nvPr/>
        </p:nvPicPr>
        <p:blipFill>
          <a:blip r:embed="rId2"/>
          <a:stretch>
            <a:fillRect/>
          </a:stretch>
        </p:blipFill>
        <p:spPr>
          <a:xfrm>
            <a:off x="-25400" y="10198100"/>
            <a:ext cx="18338800" cy="101600"/>
          </a:xfrm>
          <a:prstGeom prst="rect">
            <a:avLst/>
          </a:prstGeom>
        </p:spPr>
      </p:pic>
      <p:sp>
        <p:nvSpPr>
          <p:cNvPr id="4" name="TextBox 4">
            <a:extLst>
              <a:ext uri="{FF2B5EF4-FFF2-40B4-BE49-F238E27FC236}">
                <a16:creationId xmlns:a16="http://schemas.microsoft.com/office/drawing/2014/main" id="{CA08C902-8808-18B1-3CB8-524AD450D6DE}"/>
              </a:ext>
            </a:extLst>
          </p:cNvPr>
          <p:cNvSpPr txBox="1"/>
          <p:nvPr/>
        </p:nvSpPr>
        <p:spPr>
          <a:xfrm>
            <a:off x="13982700" y="9550400"/>
            <a:ext cx="3733800" cy="304800"/>
          </a:xfrm>
          <a:prstGeom prst="rect">
            <a:avLst/>
          </a:prstGeom>
        </p:spPr>
        <p:txBody>
          <a:bodyPr lIns="0" tIns="0" rIns="0" bIns="0" rtlCol="0" anchor="t"/>
          <a:lstStyle/>
          <a:p>
            <a:pPr lvl="0" algn="r">
              <a:lnSpc>
                <a:spcPct val="99600"/>
              </a:lnSpc>
            </a:pPr>
            <a:r>
              <a:rPr lang="en-US" sz="1700" b="0" i="0" u="none" strike="noStrike">
                <a:solidFill>
                  <a:srgbClr val="55855B"/>
                </a:solidFill>
                <a:latin typeface="Pretendard Medium"/>
              </a:rPr>
              <a:t>Capstone Design Project</a:t>
            </a:r>
          </a:p>
        </p:txBody>
      </p:sp>
      <p:sp>
        <p:nvSpPr>
          <p:cNvPr id="5" name="TextBox 5">
            <a:extLst>
              <a:ext uri="{FF2B5EF4-FFF2-40B4-BE49-F238E27FC236}">
                <a16:creationId xmlns:a16="http://schemas.microsoft.com/office/drawing/2014/main" id="{0110B00E-57FA-5E28-291F-E48799514439}"/>
              </a:ext>
            </a:extLst>
          </p:cNvPr>
          <p:cNvSpPr txBox="1"/>
          <p:nvPr/>
        </p:nvSpPr>
        <p:spPr>
          <a:xfrm>
            <a:off x="762000" y="660400"/>
            <a:ext cx="10248900" cy="609600"/>
          </a:xfrm>
          <a:prstGeom prst="rect">
            <a:avLst/>
          </a:prstGeom>
        </p:spPr>
        <p:txBody>
          <a:bodyPr lIns="0" tIns="0" rIns="0" bIns="0" rtlCol="0" anchor="ctr"/>
          <a:lstStyle/>
          <a:p>
            <a:pPr lvl="0" algn="l">
              <a:lnSpc>
                <a:spcPct val="99600"/>
              </a:lnSpc>
            </a:pPr>
            <a:r>
              <a:rPr lang="en-US" altLang="ko-KR" sz="3500" b="1" i="0" u="none" strike="noStrike" spc="100" dirty="0">
                <a:solidFill>
                  <a:srgbClr val="55855B"/>
                </a:solidFill>
                <a:latin typeface="Pretendard Bold"/>
              </a:rPr>
              <a:t>02. Progress – [AI] Data Augmentation</a:t>
            </a:r>
          </a:p>
        </p:txBody>
      </p:sp>
      <p:sp>
        <p:nvSpPr>
          <p:cNvPr id="6" name="TextBox 6">
            <a:extLst>
              <a:ext uri="{FF2B5EF4-FFF2-40B4-BE49-F238E27FC236}">
                <a16:creationId xmlns:a16="http://schemas.microsoft.com/office/drawing/2014/main" id="{C4D0F085-6AC5-6AE0-C4EE-5FDC2A61D8AB}"/>
              </a:ext>
            </a:extLst>
          </p:cNvPr>
          <p:cNvSpPr txBox="1"/>
          <p:nvPr/>
        </p:nvSpPr>
        <p:spPr>
          <a:xfrm>
            <a:off x="1257300" y="2641600"/>
            <a:ext cx="15773400" cy="520700"/>
          </a:xfrm>
          <a:prstGeom prst="rect">
            <a:avLst/>
          </a:prstGeom>
        </p:spPr>
        <p:txBody>
          <a:bodyPr lIns="0" tIns="0" rIns="0" bIns="0" rtlCol="0" anchor="t"/>
          <a:lstStyle/>
          <a:p>
            <a:pPr lvl="0" algn="ctr">
              <a:lnSpc>
                <a:spcPct val="116199"/>
              </a:lnSpc>
            </a:pPr>
            <a:r>
              <a:rPr lang="en-US" sz="3000" b="0" i="0" u="none" strike="noStrike">
                <a:solidFill>
                  <a:srgbClr val="212121"/>
                </a:solidFill>
                <a:latin typeface="Pretendard Medium"/>
              </a:rPr>
              <a:t>A natural language model that learns ELECTRA with </a:t>
            </a:r>
            <a:r>
              <a:rPr lang="en-US" sz="3000" b="1" i="0" u="none" strike="noStrike">
                <a:solidFill>
                  <a:srgbClr val="55855B"/>
                </a:solidFill>
                <a:latin typeface="Pretendard Medium"/>
              </a:rPr>
              <a:t>34GB of Korean text</a:t>
            </a:r>
          </a:p>
        </p:txBody>
      </p:sp>
      <p:sp>
        <p:nvSpPr>
          <p:cNvPr id="7" name="TextBox 7">
            <a:extLst>
              <a:ext uri="{FF2B5EF4-FFF2-40B4-BE49-F238E27FC236}">
                <a16:creationId xmlns:a16="http://schemas.microsoft.com/office/drawing/2014/main" id="{55978EA4-6361-4493-AC5A-F3DF47CA5DD7}"/>
              </a:ext>
            </a:extLst>
          </p:cNvPr>
          <p:cNvSpPr txBox="1"/>
          <p:nvPr/>
        </p:nvSpPr>
        <p:spPr>
          <a:xfrm>
            <a:off x="7378700" y="1866900"/>
            <a:ext cx="3632200" cy="673100"/>
          </a:xfrm>
          <a:prstGeom prst="rect">
            <a:avLst/>
          </a:prstGeom>
        </p:spPr>
        <p:txBody>
          <a:bodyPr lIns="0" tIns="0" rIns="0" bIns="0" rtlCol="0" anchor="t"/>
          <a:lstStyle/>
          <a:p>
            <a:pPr lvl="0" algn="l">
              <a:lnSpc>
                <a:spcPct val="116199"/>
              </a:lnSpc>
            </a:pPr>
            <a:r>
              <a:rPr lang="en-US" sz="3800" b="1" i="0" u="none" strike="noStrike" dirty="0">
                <a:solidFill>
                  <a:srgbClr val="FFFFFF"/>
                </a:solidFill>
                <a:highlight>
                  <a:srgbClr val="55855B"/>
                </a:highlight>
                <a:latin typeface="Pretendard Medium"/>
              </a:rPr>
              <a:t>&lt; </a:t>
            </a:r>
            <a:r>
              <a:rPr lang="en-US" sz="3800" b="1" i="0" u="none" strike="noStrike" dirty="0" err="1">
                <a:solidFill>
                  <a:srgbClr val="FFFFFF"/>
                </a:solidFill>
                <a:highlight>
                  <a:srgbClr val="55855B"/>
                </a:highlight>
                <a:latin typeface="Pretendard Medium"/>
              </a:rPr>
              <a:t>KoELECTRA</a:t>
            </a:r>
            <a:r>
              <a:rPr lang="en-US" sz="3800" b="1" i="0" u="none" strike="noStrike" dirty="0">
                <a:solidFill>
                  <a:srgbClr val="FFFFFF"/>
                </a:solidFill>
                <a:highlight>
                  <a:srgbClr val="55855B"/>
                </a:highlight>
                <a:latin typeface="Pretendard Medium"/>
              </a:rPr>
              <a:t> &gt;</a:t>
            </a:r>
          </a:p>
        </p:txBody>
      </p:sp>
      <p:grpSp>
        <p:nvGrpSpPr>
          <p:cNvPr id="8" name="Group 8">
            <a:extLst>
              <a:ext uri="{FF2B5EF4-FFF2-40B4-BE49-F238E27FC236}">
                <a16:creationId xmlns:a16="http://schemas.microsoft.com/office/drawing/2014/main" id="{F860A55A-28CE-8413-00EF-051561C65EA9}"/>
              </a:ext>
            </a:extLst>
          </p:cNvPr>
          <p:cNvGrpSpPr/>
          <p:nvPr/>
        </p:nvGrpSpPr>
        <p:grpSpPr>
          <a:xfrm>
            <a:off x="2147483647" y="2147483647"/>
            <a:ext cx="2147483647" cy="2147483647"/>
            <a:chOff x="0" y="0"/>
            <a:chExt cx="0" cy="0"/>
          </a:xfrm>
        </p:grpSpPr>
      </p:grpSp>
      <p:pic>
        <p:nvPicPr>
          <p:cNvPr id="9" name="Picture 9">
            <a:extLst>
              <a:ext uri="{FF2B5EF4-FFF2-40B4-BE49-F238E27FC236}">
                <a16:creationId xmlns:a16="http://schemas.microsoft.com/office/drawing/2014/main" id="{CA9AB165-FC5E-7E5E-9433-D8B4B1EDC306}"/>
              </a:ext>
            </a:extLst>
          </p:cNvPr>
          <p:cNvPicPr>
            <a:picLocks noChangeAspect="1"/>
          </p:cNvPicPr>
          <p:nvPr/>
        </p:nvPicPr>
        <p:blipFill>
          <a:blip r:embed="rId3"/>
          <a:stretch>
            <a:fillRect/>
          </a:stretch>
        </p:blipFill>
        <p:spPr>
          <a:xfrm>
            <a:off x="3162300" y="3683000"/>
            <a:ext cx="5245100" cy="5245100"/>
          </a:xfrm>
          <a:prstGeom prst="rect">
            <a:avLst/>
          </a:prstGeom>
        </p:spPr>
      </p:pic>
      <p:pic>
        <p:nvPicPr>
          <p:cNvPr id="10" name="Picture 10">
            <a:extLst>
              <a:ext uri="{FF2B5EF4-FFF2-40B4-BE49-F238E27FC236}">
                <a16:creationId xmlns:a16="http://schemas.microsoft.com/office/drawing/2014/main" id="{BD7B7C28-D337-AA5D-6ED8-01D6549FF2B6}"/>
              </a:ext>
            </a:extLst>
          </p:cNvPr>
          <p:cNvPicPr>
            <a:picLocks noChangeAspect="1"/>
          </p:cNvPicPr>
          <p:nvPr/>
        </p:nvPicPr>
        <p:blipFill>
          <a:blip r:embed="rId4"/>
          <a:stretch>
            <a:fillRect/>
          </a:stretch>
        </p:blipFill>
        <p:spPr>
          <a:xfrm>
            <a:off x="4724400" y="4470400"/>
            <a:ext cx="2387600" cy="2819400"/>
          </a:xfrm>
          <a:prstGeom prst="rect">
            <a:avLst/>
          </a:prstGeom>
        </p:spPr>
      </p:pic>
      <p:sp>
        <p:nvSpPr>
          <p:cNvPr id="11" name="TextBox 11">
            <a:extLst>
              <a:ext uri="{FF2B5EF4-FFF2-40B4-BE49-F238E27FC236}">
                <a16:creationId xmlns:a16="http://schemas.microsoft.com/office/drawing/2014/main" id="{EFF0D683-3052-5BF3-3B44-C95DAB6AF530}"/>
              </a:ext>
            </a:extLst>
          </p:cNvPr>
          <p:cNvSpPr txBox="1"/>
          <p:nvPr/>
        </p:nvSpPr>
        <p:spPr>
          <a:xfrm>
            <a:off x="3644900" y="7721600"/>
            <a:ext cx="4622800" cy="673100"/>
          </a:xfrm>
          <a:prstGeom prst="rect">
            <a:avLst/>
          </a:prstGeom>
        </p:spPr>
        <p:txBody>
          <a:bodyPr lIns="0" tIns="0" rIns="0" bIns="0" rtlCol="0" anchor="t"/>
          <a:lstStyle/>
          <a:p>
            <a:pPr lvl="0" algn="l">
              <a:lnSpc>
                <a:spcPct val="116199"/>
              </a:lnSpc>
            </a:pPr>
            <a:r>
              <a:rPr lang="en-US" sz="3800" b="1" i="0" u="none" strike="noStrike" dirty="0">
                <a:solidFill>
                  <a:srgbClr val="55855B"/>
                </a:solidFill>
                <a:latin typeface="Pretendard Medium"/>
              </a:rPr>
              <a:t>Korean</a:t>
            </a:r>
            <a:r>
              <a:rPr lang="en-US" sz="3800" b="0" i="0" u="none" strike="noStrike" dirty="0">
                <a:solidFill>
                  <a:srgbClr val="000000"/>
                </a:solidFill>
                <a:latin typeface="Pretendard Medium"/>
              </a:rPr>
              <a:t>-specialized</a:t>
            </a:r>
          </a:p>
        </p:txBody>
      </p:sp>
      <p:pic>
        <p:nvPicPr>
          <p:cNvPr id="12" name="Picture 12">
            <a:extLst>
              <a:ext uri="{FF2B5EF4-FFF2-40B4-BE49-F238E27FC236}">
                <a16:creationId xmlns:a16="http://schemas.microsoft.com/office/drawing/2014/main" id="{2B4623F1-E47E-81EF-3F77-F7D9D98D13D6}"/>
              </a:ext>
            </a:extLst>
          </p:cNvPr>
          <p:cNvPicPr>
            <a:picLocks noChangeAspect="1"/>
          </p:cNvPicPr>
          <p:nvPr/>
        </p:nvPicPr>
        <p:blipFill>
          <a:blip r:embed="rId3"/>
          <a:stretch>
            <a:fillRect/>
          </a:stretch>
        </p:blipFill>
        <p:spPr>
          <a:xfrm>
            <a:off x="9893300" y="3683000"/>
            <a:ext cx="5245100" cy="5245100"/>
          </a:xfrm>
          <a:prstGeom prst="rect">
            <a:avLst/>
          </a:prstGeom>
        </p:spPr>
      </p:pic>
      <p:pic>
        <p:nvPicPr>
          <p:cNvPr id="13" name="Picture 13">
            <a:extLst>
              <a:ext uri="{FF2B5EF4-FFF2-40B4-BE49-F238E27FC236}">
                <a16:creationId xmlns:a16="http://schemas.microsoft.com/office/drawing/2014/main" id="{0952D75D-1BE8-D1AA-9EE3-B23C91E055CA}"/>
              </a:ext>
            </a:extLst>
          </p:cNvPr>
          <p:cNvPicPr>
            <a:picLocks noChangeAspect="1"/>
          </p:cNvPicPr>
          <p:nvPr/>
        </p:nvPicPr>
        <p:blipFill>
          <a:blip r:embed="rId5"/>
          <a:stretch>
            <a:fillRect/>
          </a:stretch>
        </p:blipFill>
        <p:spPr>
          <a:xfrm>
            <a:off x="11315700" y="4470400"/>
            <a:ext cx="2387600" cy="2387600"/>
          </a:xfrm>
          <a:prstGeom prst="rect">
            <a:avLst/>
          </a:prstGeom>
        </p:spPr>
      </p:pic>
      <p:sp>
        <p:nvSpPr>
          <p:cNvPr id="14" name="TextBox 14">
            <a:extLst>
              <a:ext uri="{FF2B5EF4-FFF2-40B4-BE49-F238E27FC236}">
                <a16:creationId xmlns:a16="http://schemas.microsoft.com/office/drawing/2014/main" id="{521C88A0-1981-FFB6-1CE1-A8FEFD904CB2}"/>
              </a:ext>
            </a:extLst>
          </p:cNvPr>
          <p:cNvSpPr txBox="1"/>
          <p:nvPr/>
        </p:nvSpPr>
        <p:spPr>
          <a:xfrm>
            <a:off x="10198100" y="7315200"/>
            <a:ext cx="4622800" cy="1358900"/>
          </a:xfrm>
          <a:prstGeom prst="rect">
            <a:avLst/>
          </a:prstGeom>
        </p:spPr>
        <p:txBody>
          <a:bodyPr lIns="0" tIns="0" rIns="0" bIns="0" rtlCol="0" anchor="t"/>
          <a:lstStyle/>
          <a:p>
            <a:pPr lvl="0" algn="ctr">
              <a:lnSpc>
                <a:spcPct val="116199"/>
              </a:lnSpc>
            </a:pPr>
            <a:r>
              <a:rPr lang="en-US" sz="3800" b="0" i="0" u="none" strike="noStrike" dirty="0">
                <a:solidFill>
                  <a:srgbClr val="000000"/>
                </a:solidFill>
                <a:latin typeface="Pretendard Medium"/>
              </a:rPr>
              <a:t>Efficient </a:t>
            </a:r>
            <a:r>
              <a:rPr lang="en-US" sz="3800" b="1" i="0" u="none" strike="noStrike" dirty="0">
                <a:solidFill>
                  <a:srgbClr val="55855B"/>
                </a:solidFill>
                <a:latin typeface="Pretendard Medium"/>
              </a:rPr>
              <a:t>learning structure</a:t>
            </a:r>
          </a:p>
        </p:txBody>
      </p:sp>
    </p:spTree>
    <p:extLst>
      <p:ext uri="{BB962C8B-B14F-4D97-AF65-F5344CB8AC3E}">
        <p14:creationId xmlns:p14="http://schemas.microsoft.com/office/powerpoint/2010/main" val="2050155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TotalTime>
  <Words>1769</Words>
  <Application>Microsoft Macintosh PowerPoint</Application>
  <PresentationFormat>사용자 지정</PresentationFormat>
  <Paragraphs>245</Paragraphs>
  <Slides>24</Slides>
  <Notes>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24</vt:i4>
      </vt:variant>
    </vt:vector>
  </HeadingPairs>
  <TitlesOfParts>
    <vt:vector size="37" baseType="lpstr">
      <vt:lpstr>Arial</vt:lpstr>
      <vt:lpstr>Pretendard Regular</vt:lpstr>
      <vt:lpstr>Happiness Sans Bold</vt:lpstr>
      <vt:lpstr>Pretendard SemiBold</vt:lpstr>
      <vt:lpstr>Pretendard Light</vt:lpstr>
      <vt:lpstr>Pretendard Bold</vt:lpstr>
      <vt:lpstr>S-Core Dream 5 Medium</vt:lpstr>
      <vt:lpstr>Calibri</vt:lpstr>
      <vt:lpstr>Pretendard Medium</vt:lpstr>
      <vt:lpstr>Pretendard ExtraBold</vt:lpstr>
      <vt:lpstr>Pretendard</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김예담</cp:lastModifiedBy>
  <cp:revision>12</cp:revision>
  <dcterms:created xsi:type="dcterms:W3CDTF">2006-08-16T00:00:00Z</dcterms:created>
  <dcterms:modified xsi:type="dcterms:W3CDTF">2024-11-14T16:55:24Z</dcterms:modified>
</cp:coreProperties>
</file>